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8" r:id="rId4"/>
    <p:sldId id="263" r:id="rId5"/>
    <p:sldId id="262" r:id="rId6"/>
    <p:sldId id="258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7" r:id="rId17"/>
    <p:sldId id="272" r:id="rId18"/>
    <p:sldId id="264" r:id="rId19"/>
    <p:sldId id="275" r:id="rId20"/>
    <p:sldId id="274" r:id="rId21"/>
    <p:sldId id="259" r:id="rId22"/>
    <p:sldId id="280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9339\Desktop\Indagine%202022\LAYOUT%20TABELE%20E%20GRAFIC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artel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artel4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9339\Desktop\Indagine%202022\Analisi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9339\Desktop\Indagine%202022\LAYOUT%20TABELE%20E%20GRAFIC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Cartel4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9339\Desktop\Indagine%202022\Analisi%2020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9339\Desktop\Indagine%202022\Analisi%2020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39339\Desktop\Grafico_Carlo_intervis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RICAVI!$B$22</c:f>
              <c:strCache>
                <c:ptCount val="1"/>
                <c:pt idx="0">
                  <c:v>Rist. scolastica e universitaria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E5D6-494D-9681-262176BEDDBE}"/>
              </c:ext>
            </c:extLst>
          </c:dPt>
          <c:dLbls>
            <c:dLbl>
              <c:idx val="3"/>
              <c:layout>
                <c:manualLayout>
                  <c:x val="-3.36214405360135E-2"/>
                  <c:y val="3.4594590668131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5D6-494D-9681-262176BEDDBE}"/>
                </c:ext>
              </c:extLst>
            </c:dLbl>
            <c:dLbl>
              <c:idx val="4"/>
              <c:layout>
                <c:manualLayout>
                  <c:x val="-3.3621440536013403E-2"/>
                  <c:y val="3.1711708112454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D6-494D-9681-262176BED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RICAVI!$C$21:$G$21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ACQUISITA AL 30/06/2022</c:v>
                </c:pt>
                <c:pt idx="4">
                  <c:v>2022*</c:v>
                </c:pt>
              </c:strCache>
            </c:strRef>
          </c:cat>
          <c:val>
            <c:numRef>
              <c:f>RICAVI!$C$22:$G$22</c:f>
              <c:numCache>
                <c:formatCode>0.0</c:formatCode>
                <c:ptCount val="5"/>
                <c:pt idx="0" formatCode="General">
                  <c:v>100</c:v>
                </c:pt>
                <c:pt idx="1">
                  <c:v>49.5</c:v>
                </c:pt>
                <c:pt idx="2">
                  <c:v>77.764499999999998</c:v>
                </c:pt>
                <c:pt idx="3">
                  <c:v>87.388334349030004</c:v>
                </c:pt>
                <c:pt idx="4">
                  <c:v>90.473085648000009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D6-494D-9681-262176BEDDBE}"/>
            </c:ext>
          </c:extLst>
        </c:ser>
        <c:ser>
          <c:idx val="1"/>
          <c:order val="1"/>
          <c:tx>
            <c:strRef>
              <c:f>RICAVI!$B$23</c:f>
              <c:strCache>
                <c:ptCount val="1"/>
                <c:pt idx="0">
                  <c:v>Rist. socio-sanitaria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E5D6-494D-9681-262176BEDDBE}"/>
              </c:ext>
            </c:extLst>
          </c:dPt>
          <c:dLbls>
            <c:dLbl>
              <c:idx val="1"/>
              <c:layout>
                <c:manualLayout>
                  <c:x val="-3.3621440536013451E-2"/>
                  <c:y val="-6.63062987805861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D6-494D-9681-262176BEDDBE}"/>
                </c:ext>
              </c:extLst>
            </c:dLbl>
            <c:dLbl>
              <c:idx val="2"/>
              <c:layout>
                <c:manualLayout>
                  <c:x val="-3.2281407035175881E-2"/>
                  <c:y val="2.30630604454212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5D6-494D-9681-262176BEDDBE}"/>
                </c:ext>
              </c:extLst>
            </c:dLbl>
            <c:dLbl>
              <c:idx val="3"/>
              <c:layout>
                <c:manualLayout>
                  <c:x val="-3.4961474036850924E-2"/>
                  <c:y val="-1.4414412778388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D6-494D-9681-262176BEDDBE}"/>
                </c:ext>
              </c:extLst>
            </c:dLbl>
            <c:dLbl>
              <c:idx val="4"/>
              <c:layout>
                <c:manualLayout>
                  <c:x val="9.2596314907872693E-3"/>
                  <c:y val="2.882882555677629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D6-494D-9681-262176BED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RICAVI!$C$21:$G$21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ACQUISITA AL 30/06/2022</c:v>
                </c:pt>
                <c:pt idx="4">
                  <c:v>2022*</c:v>
                </c:pt>
              </c:strCache>
            </c:strRef>
          </c:cat>
          <c:val>
            <c:numRef>
              <c:f>RICAVI!$C$23:$G$23</c:f>
              <c:numCache>
                <c:formatCode>0.0</c:formatCode>
                <c:ptCount val="5"/>
                <c:pt idx="0" formatCode="General">
                  <c:v>100</c:v>
                </c:pt>
                <c:pt idx="1">
                  <c:v>85.8</c:v>
                </c:pt>
                <c:pt idx="2">
                  <c:v>87.430200000000013</c:v>
                </c:pt>
                <c:pt idx="3">
                  <c:v>90.450913410000013</c:v>
                </c:pt>
                <c:pt idx="4">
                  <c:v>92.90770203000001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5D6-494D-9681-262176BEDDBE}"/>
            </c:ext>
          </c:extLst>
        </c:ser>
        <c:ser>
          <c:idx val="2"/>
          <c:order val="2"/>
          <c:tx>
            <c:strRef>
              <c:f>RICAVI!$B$24</c:f>
              <c:strCache>
                <c:ptCount val="1"/>
                <c:pt idx="0">
                  <c:v>Rist. aziendale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E5D6-494D-9681-262176BEDDBE}"/>
              </c:ext>
            </c:extLst>
          </c:dPt>
          <c:dLbls>
            <c:dLbl>
              <c:idx val="1"/>
              <c:layout>
                <c:manualLayout>
                  <c:x val="-2.6921273031825795E-2"/>
                  <c:y val="-6.918918133626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D6-494D-9681-262176BEDDBE}"/>
                </c:ext>
              </c:extLst>
            </c:dLbl>
            <c:dLbl>
              <c:idx val="2"/>
              <c:layout>
                <c:manualLayout>
                  <c:x val="-3.2281407035175881E-2"/>
                  <c:y val="3.1711708112454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D6-494D-9681-262176BEDDBE}"/>
                </c:ext>
              </c:extLst>
            </c:dLbl>
            <c:dLbl>
              <c:idx val="3"/>
              <c:layout>
                <c:manualLayout>
                  <c:x val="-3.36214405360135E-2"/>
                  <c:y val="2.8828825556776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5D6-494D-9681-262176BEDDBE}"/>
                </c:ext>
              </c:extLst>
            </c:dLbl>
            <c:dLbl>
              <c:idx val="4"/>
              <c:layout>
                <c:manualLayout>
                  <c:x val="-3.3621440536013403E-2"/>
                  <c:y val="3.4594590668131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D6-494D-9681-262176BED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RICAVI!$C$21:$G$21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ACQUISITA AL 30/06/2022</c:v>
                </c:pt>
                <c:pt idx="4">
                  <c:v>2022*</c:v>
                </c:pt>
              </c:strCache>
            </c:strRef>
          </c:cat>
          <c:val>
            <c:numRef>
              <c:f>RICAVI!$C$24:$G$24</c:f>
              <c:numCache>
                <c:formatCode>0.0</c:formatCode>
                <c:ptCount val="5"/>
                <c:pt idx="0" formatCode="General">
                  <c:v>100</c:v>
                </c:pt>
                <c:pt idx="1">
                  <c:v>60.099999999999994</c:v>
                </c:pt>
                <c:pt idx="2">
                  <c:v>74.433849999999993</c:v>
                </c:pt>
                <c:pt idx="3">
                  <c:v>79.168907264054994</c:v>
                </c:pt>
                <c:pt idx="4">
                  <c:v>83.493938221999983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5D6-494D-9681-262176BEDDBE}"/>
            </c:ext>
          </c:extLst>
        </c:ser>
        <c:ser>
          <c:idx val="3"/>
          <c:order val="3"/>
          <c:tx>
            <c:strRef>
              <c:f>RICAVI!$B$25</c:f>
              <c:strCache>
                <c:ptCount val="1"/>
                <c:pt idx="0">
                  <c:v>Altre collettività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E5D6-494D-9681-262176BEDDBE}"/>
              </c:ext>
            </c:extLst>
          </c:dPt>
          <c:dLbls>
            <c:dLbl>
              <c:idx val="1"/>
              <c:layout>
                <c:manualLayout>
                  <c:x val="-3.6301507537688439E-2"/>
                  <c:y val="4.612612089084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D6-494D-9681-262176BEDDBE}"/>
                </c:ext>
              </c:extLst>
            </c:dLbl>
            <c:dLbl>
              <c:idx val="2"/>
              <c:layout>
                <c:manualLayout>
                  <c:x val="-3.2281407035175881E-2"/>
                  <c:y val="-3.747747322380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D6-494D-9681-262176BEDDBE}"/>
                </c:ext>
              </c:extLst>
            </c:dLbl>
            <c:dLbl>
              <c:idx val="3"/>
              <c:layout>
                <c:manualLayout>
                  <c:x val="-3.36214405360135E-2"/>
                  <c:y val="-4.0360355779487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D6-494D-9681-262176BEDDBE}"/>
                </c:ext>
              </c:extLst>
            </c:dLbl>
            <c:dLbl>
              <c:idx val="4"/>
              <c:layout>
                <c:manualLayout>
                  <c:x val="-3.3621440536013403E-2"/>
                  <c:y val="-6.0540533669230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D6-494D-9681-262176BEDD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RICAVI!$C$21:$G$21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ACQUISITA AL 30/06/2022</c:v>
                </c:pt>
                <c:pt idx="4">
                  <c:v>2022*</c:v>
                </c:pt>
              </c:strCache>
            </c:strRef>
          </c:cat>
          <c:val>
            <c:numRef>
              <c:f>RICAVI!$C$25:$G$25</c:f>
              <c:numCache>
                <c:formatCode>0.0</c:formatCode>
                <c:ptCount val="5"/>
                <c:pt idx="0" formatCode="General">
                  <c:v>100</c:v>
                </c:pt>
                <c:pt idx="1">
                  <c:v>84.899999999999991</c:v>
                </c:pt>
                <c:pt idx="2">
                  <c:v>90.588300000000004</c:v>
                </c:pt>
                <c:pt idx="3">
                  <c:v>93.3795066996</c:v>
                </c:pt>
                <c:pt idx="4">
                  <c:v>93.876292936799985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5D6-494D-9681-262176BEDD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2485488"/>
        <c:axId val="1942485904"/>
      </c:lineChart>
      <c:catAx>
        <c:axId val="194248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2485904"/>
        <c:crosses val="autoZero"/>
        <c:auto val="1"/>
        <c:lblAlgn val="ctr"/>
        <c:lblOffset val="100"/>
        <c:noMultiLvlLbl val="0"/>
      </c:catAx>
      <c:valAx>
        <c:axId val="1942485904"/>
        <c:scaling>
          <c:orientation val="minMax"/>
          <c:max val="100"/>
          <c:min val="4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248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'Foglio1 (2)'!$B$5</c:f>
              <c:strCache>
                <c:ptCount val="1"/>
                <c:pt idx="0">
                  <c:v>Costo delle materie prime alimentari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700488601913287"/>
                  <c:y val="-1.2067831475299049E-2"/>
                </c:manualLayout>
              </c:layout>
              <c:tx>
                <c:rich>
                  <a:bodyPr/>
                  <a:lstStyle/>
                  <a:p>
                    <a:fld id="{8C229E05-308A-4181-B453-F669CEE8ED88}" type="VALUE">
                      <a:rPr lang="en-US">
                        <a:solidFill>
                          <a:schemeClr val="accent1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28B-4E77-BCB1-DB3F2592D5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'Foglio1 (2)'!$C$4:$D$4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'Foglio1 (2)'!$C$5:$D$5</c:f>
              <c:numCache>
                <c:formatCode>#,##0.00\ "€"</c:formatCode>
                <c:ptCount val="2"/>
                <c:pt idx="0">
                  <c:v>1.45</c:v>
                </c:pt>
                <c:pt idx="1">
                  <c:v>1.79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10-4A48-899E-BE9927BE4BEE}"/>
            </c:ext>
          </c:extLst>
        </c:ser>
        <c:ser>
          <c:idx val="1"/>
          <c:order val="1"/>
          <c:tx>
            <c:strRef>
              <c:f>'Foglio1 (2)'!$B$6</c:f>
              <c:strCache>
                <c:ptCount val="1"/>
                <c:pt idx="0">
                  <c:v>Costo del gas/metano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7377208948218853"/>
                  <c:y val="2.537855457025882E-2"/>
                </c:manualLayout>
              </c:layout>
              <c:tx>
                <c:rich>
                  <a:bodyPr/>
                  <a:lstStyle/>
                  <a:p>
                    <a:fld id="{80642180-2740-4F86-9204-FFDFBE007899}" type="VALUE">
                      <a:rPr lang="en-US">
                        <a:solidFill>
                          <a:schemeClr val="accent2"/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10-4A48-899E-BE9927BE4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'Foglio1 (2)'!$C$4:$D$4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'Foglio1 (2)'!$C$6:$D$6</c:f>
              <c:numCache>
                <c:formatCode>#,##0.00\ "€"</c:formatCode>
                <c:ptCount val="2"/>
                <c:pt idx="0">
                  <c:v>0.01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10-4A48-899E-BE9927BE4BEE}"/>
            </c:ext>
          </c:extLst>
        </c:ser>
        <c:ser>
          <c:idx val="2"/>
          <c:order val="2"/>
          <c:tx>
            <c:strRef>
              <c:f>'Foglio1 (2)'!$B$7</c:f>
              <c:strCache>
                <c:ptCount val="1"/>
                <c:pt idx="0">
                  <c:v>Costo energia elettrica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632574128073189"/>
                  <c:y val="-5.124343324674268E-2"/>
                </c:manualLayout>
              </c:layout>
              <c:tx>
                <c:rich>
                  <a:bodyPr/>
                  <a:lstStyle/>
                  <a:p>
                    <a:fld id="{826AF42E-3B36-43A4-88AB-70770A702141}" type="VALUE">
                      <a:rPr lang="en-US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10-4A48-899E-BE9927BE4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'Foglio1 (2)'!$C$4:$D$4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'Foglio1 (2)'!$C$7:$D$7</c:f>
              <c:numCache>
                <c:formatCode>#,##0.00\ "€"</c:formatCode>
                <c:ptCount val="2"/>
                <c:pt idx="0">
                  <c:v>0.04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10-4A48-899E-BE9927BE4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2029295"/>
        <c:axId val="922026383"/>
      </c:barChart>
      <c:catAx>
        <c:axId val="922029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922026383"/>
        <c:crosses val="autoZero"/>
        <c:auto val="1"/>
        <c:lblAlgn val="ctr"/>
        <c:lblOffset val="100"/>
        <c:noMultiLvlLbl val="0"/>
      </c:catAx>
      <c:valAx>
        <c:axId val="92202638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€&quot;" sourceLinked="1"/>
        <c:majorTickMark val="none"/>
        <c:minorTickMark val="none"/>
        <c:tickLblPos val="nextTo"/>
        <c:crossAx val="922029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eenel!$D$3</c:f>
              <c:strCache>
                <c:ptCount val="1"/>
                <c:pt idx="0">
                  <c:v>Costi energia elettrica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eenel!$C$4:$C$9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eenel!$D$4:$D$9</c:f>
              <c:numCache>
                <c:formatCode>#,##0</c:formatCode>
                <c:ptCount val="6"/>
                <c:pt idx="0">
                  <c:v>25442.270363177639</c:v>
                </c:pt>
                <c:pt idx="1">
                  <c:v>82560.822773154432</c:v>
                </c:pt>
                <c:pt idx="2">
                  <c:v>245525.01661934325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8-4509-BE5C-E79E3BDD0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3"/>
        <c:axId val="2060232880"/>
        <c:axId val="2060232464"/>
      </c:barChart>
      <c:lineChart>
        <c:grouping val="standard"/>
        <c:varyColors val="0"/>
        <c:ser>
          <c:idx val="1"/>
          <c:order val="1"/>
          <c:tx>
            <c:strRef>
              <c:f>eenel!$E$3</c:f>
              <c:strCache>
                <c:ptCount val="1"/>
                <c:pt idx="0">
                  <c:v>Incidenza pct sul fatturato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40000"/>
                  <a:lumOff val="60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eenel!$C$4:$C$9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eenel!$E$4:$E$9</c:f>
              <c:numCache>
                <c:formatCode>General</c:formatCode>
                <c:ptCount val="6"/>
                <c:pt idx="3" formatCode="0.0%">
                  <c:v>6.9349501157902815E-3</c:v>
                </c:pt>
                <c:pt idx="4" formatCode="0.0%">
                  <c:v>2.2504091784162551E-2</c:v>
                </c:pt>
                <c:pt idx="5" formatCode="0.0%">
                  <c:v>6.6924205981948551E-2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98-4509-BE5C-E79E3BDD0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0233712"/>
        <c:axId val="2060229968"/>
      </c:lineChart>
      <c:catAx>
        <c:axId val="206023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60232464"/>
        <c:crosses val="autoZero"/>
        <c:auto val="1"/>
        <c:lblAlgn val="ctr"/>
        <c:lblOffset val="100"/>
        <c:noMultiLvlLbl val="0"/>
      </c:catAx>
      <c:valAx>
        <c:axId val="206023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60232880"/>
        <c:crosses val="autoZero"/>
        <c:crossBetween val="between"/>
      </c:valAx>
      <c:valAx>
        <c:axId val="206022996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60233712"/>
        <c:crosses val="max"/>
        <c:crossBetween val="between"/>
      </c:valAx>
      <c:catAx>
        <c:axId val="2060233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0229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gas!$D$3</c:f>
              <c:strCache>
                <c:ptCount val="1"/>
                <c:pt idx="0">
                  <c:v>Costo gas naturale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gas!$C$4:$C$9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gas!$D$4:$D$9</c:f>
              <c:numCache>
                <c:formatCode>#,##0</c:formatCode>
                <c:ptCount val="6"/>
                <c:pt idx="0">
                  <c:v>9359.9600151871382</c:v>
                </c:pt>
                <c:pt idx="1">
                  <c:v>40157.666264968517</c:v>
                </c:pt>
                <c:pt idx="2">
                  <c:v>134974.90295865337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0-46C8-8A96-552525B3E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-3"/>
        <c:axId val="2060232880"/>
        <c:axId val="2060232464"/>
      </c:barChart>
      <c:lineChart>
        <c:grouping val="standard"/>
        <c:varyColors val="0"/>
        <c:ser>
          <c:idx val="1"/>
          <c:order val="1"/>
          <c:tx>
            <c:strRef>
              <c:f>gas!$E$3</c:f>
              <c:strCache>
                <c:ptCount val="1"/>
                <c:pt idx="0">
                  <c:v>Incidenza pct sul fatturato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gas!$C$4:$C$9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gas!$E$4:$E$9</c:f>
              <c:numCache>
                <c:formatCode>General</c:formatCode>
                <c:ptCount val="6"/>
                <c:pt idx="3" formatCode="0.0%">
                  <c:v>2.5512996625120113E-3</c:v>
                </c:pt>
                <c:pt idx="4" formatCode="0.0%">
                  <c:v>1.0946012613605777E-2</c:v>
                </c:pt>
                <c:pt idx="5" formatCode="0.0%">
                  <c:v>3.6790907632859027E-2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00-46C8-8A96-552525B3E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0233712"/>
        <c:axId val="2060229968"/>
      </c:lineChart>
      <c:catAx>
        <c:axId val="206023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60232464"/>
        <c:crosses val="autoZero"/>
        <c:auto val="1"/>
        <c:lblAlgn val="ctr"/>
        <c:lblOffset val="100"/>
        <c:noMultiLvlLbl val="0"/>
      </c:catAx>
      <c:valAx>
        <c:axId val="206023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60232880"/>
        <c:crosses val="autoZero"/>
        <c:crossBetween val="between"/>
      </c:valAx>
      <c:valAx>
        <c:axId val="2060229968"/>
        <c:scaling>
          <c:orientation val="minMax"/>
        </c:scaling>
        <c:delete val="0"/>
        <c:axPos val="r"/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2060233712"/>
        <c:crosses val="max"/>
        <c:crossBetween val="between"/>
      </c:valAx>
      <c:catAx>
        <c:axId val="2060233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0229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'ISMEA INGROSSO'!$B$10</c:f>
              <c:strCache>
                <c:ptCount val="1"/>
                <c:pt idx="0">
                  <c:v>Coltivazioni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'ISMEA INGROSSO'!$C$9:$AF$9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'ISMEA INGROSSO'!$C$10:$AF$10</c:f>
              <c:numCache>
                <c:formatCode>General</c:formatCode>
                <c:ptCount val="30"/>
                <c:pt idx="0">
                  <c:v>141.09</c:v>
                </c:pt>
                <c:pt idx="1">
                  <c:v>139.26</c:v>
                </c:pt>
                <c:pt idx="2">
                  <c:v>139.01</c:v>
                </c:pt>
                <c:pt idx="3">
                  <c:v>143.12</c:v>
                </c:pt>
                <c:pt idx="4">
                  <c:v>132.72999999999999</c:v>
                </c:pt>
                <c:pt idx="5">
                  <c:v>129.41</c:v>
                </c:pt>
                <c:pt idx="6">
                  <c:v>119.75</c:v>
                </c:pt>
                <c:pt idx="7">
                  <c:v>122.54</c:v>
                </c:pt>
                <c:pt idx="8">
                  <c:v>135.83000000000001</c:v>
                </c:pt>
                <c:pt idx="9">
                  <c:v>145.75</c:v>
                </c:pt>
                <c:pt idx="10">
                  <c:v>147.28</c:v>
                </c:pt>
                <c:pt idx="11">
                  <c:v>141.75</c:v>
                </c:pt>
                <c:pt idx="12" formatCode="[$-10410]#,##0.00;\-#,##0.00">
                  <c:v>134.41985296491285</c:v>
                </c:pt>
                <c:pt idx="13" formatCode="[$-10410]#,##0.00;\-#,##0.00">
                  <c:v>134.72949495370929</c:v>
                </c:pt>
                <c:pt idx="14" formatCode="[$-10410]#,##0.00;\-#,##0.00">
                  <c:v>137.60085571550022</c:v>
                </c:pt>
                <c:pt idx="15" formatCode="[$-10410]#,##0.00;\-#,##0.00">
                  <c:v>140.91920317901901</c:v>
                </c:pt>
                <c:pt idx="16" formatCode="[$-10410]#,##0.00;\-#,##0.00">
                  <c:v>135.83733569893886</c:v>
                </c:pt>
                <c:pt idx="17" formatCode="[$-10410]#,##0.00;\-#,##0.00">
                  <c:v>131.90364236304404</c:v>
                </c:pt>
                <c:pt idx="18" formatCode="[$-10410]#,##0.00;\-#,##0.00">
                  <c:v>139.14693328276698</c:v>
                </c:pt>
                <c:pt idx="19" formatCode="[$-10410]#,##0.00;\-#,##0.00">
                  <c:v>146.39518202216408</c:v>
                </c:pt>
                <c:pt idx="20" formatCode="[$-10410]#,##0.00;\-#,##0.00">
                  <c:v>163.17433164113635</c:v>
                </c:pt>
                <c:pt idx="21" formatCode="[$-10410]#,##0.00;\-#,##0.00">
                  <c:v>168.23349567845685</c:v>
                </c:pt>
                <c:pt idx="22" formatCode="[$-10410]#,##0.00;\-#,##0.00">
                  <c:v>170.15657510027066</c:v>
                </c:pt>
                <c:pt idx="23" formatCode="[$-10410]#,##0.00;\-#,##0.00">
                  <c:v>179.51412222783969</c:v>
                </c:pt>
                <c:pt idx="24" formatCode="[$-10410]#,##0.00;\-#,##0.00">
                  <c:v>180.13951460814337</c:v>
                </c:pt>
                <c:pt idx="25" formatCode="[$-10410]#,##0.00;\-#,##0.00">
                  <c:v>183.69459550525073</c:v>
                </c:pt>
                <c:pt idx="26" formatCode="[$-10410]#,##0.00;\-#,##0.00">
                  <c:v>180.79600026939775</c:v>
                </c:pt>
                <c:pt idx="27" formatCode="[$-10410]#,##0.00;\-#,##0.00">
                  <c:v>176.53735612365821</c:v>
                </c:pt>
                <c:pt idx="28" formatCode="[$-10410]#,##0.00;\-#,##0.00">
                  <c:v>168.54998581786415</c:v>
                </c:pt>
                <c:pt idx="29" formatCode="[$-10410]#,##0.00;\-#,##0.00">
                  <c:v>161.05098133243493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1A3-41FD-AD08-AD0BB097FA3A}"/>
            </c:ext>
          </c:extLst>
        </c:ser>
        <c:ser>
          <c:idx val="1"/>
          <c:order val="1"/>
          <c:tx>
            <c:strRef>
              <c:f>'ISMEA INGROSSO'!$B$18</c:f>
              <c:strCache>
                <c:ptCount val="1"/>
                <c:pt idx="0">
                  <c:v>Prodotti Zootecnici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'ISMEA INGROSSO'!$C$9:$AF$9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'ISMEA INGROSSO'!$C$18:$AF$18</c:f>
              <c:numCache>
                <c:formatCode>General</c:formatCode>
                <c:ptCount val="30"/>
                <c:pt idx="0">
                  <c:v>115.46</c:v>
                </c:pt>
                <c:pt idx="1">
                  <c:v>113.88</c:v>
                </c:pt>
                <c:pt idx="2">
                  <c:v>112.87</c:v>
                </c:pt>
                <c:pt idx="3">
                  <c:v>108.39</c:v>
                </c:pt>
                <c:pt idx="4">
                  <c:v>101.48</c:v>
                </c:pt>
                <c:pt idx="5">
                  <c:v>100.06</c:v>
                </c:pt>
                <c:pt idx="6">
                  <c:v>102.21</c:v>
                </c:pt>
                <c:pt idx="7">
                  <c:v>105.3</c:v>
                </c:pt>
                <c:pt idx="8">
                  <c:v>108.61</c:v>
                </c:pt>
                <c:pt idx="9">
                  <c:v>110.89</c:v>
                </c:pt>
                <c:pt idx="10">
                  <c:v>110.4</c:v>
                </c:pt>
                <c:pt idx="11">
                  <c:v>109.13</c:v>
                </c:pt>
                <c:pt idx="12" formatCode="[$-10410]#,##0.00;\-#,##0.00">
                  <c:v>108.99050820292814</c:v>
                </c:pt>
                <c:pt idx="13" formatCode="[$-10410]#,##0.00;\-#,##0.00">
                  <c:v>110.53476837589828</c:v>
                </c:pt>
                <c:pt idx="14" formatCode="[$-10410]#,##0.00;\-#,##0.00">
                  <c:v>111.54999564404277</c:v>
                </c:pt>
                <c:pt idx="15" formatCode="[$-10410]#,##0.00;\-#,##0.00">
                  <c:v>111.34825757228437</c:v>
                </c:pt>
                <c:pt idx="16" formatCode="[$-10410]#,##0.00;\-#,##0.00">
                  <c:v>112.07054177113504</c:v>
                </c:pt>
                <c:pt idx="17" formatCode="[$-10410]#,##0.00;\-#,##0.00">
                  <c:v>114.92457637508264</c:v>
                </c:pt>
                <c:pt idx="18" formatCode="[$-10410]#,##0.00;\-#,##0.00">
                  <c:v>114.82330952831259</c:v>
                </c:pt>
                <c:pt idx="19" formatCode="[$-10410]#,##0.00;\-#,##0.00">
                  <c:v>116.28095004326066</c:v>
                </c:pt>
                <c:pt idx="20" formatCode="[$-10410]#,##0.00;\-#,##0.00">
                  <c:v>116.631285568596</c:v>
                </c:pt>
                <c:pt idx="21" formatCode="[$-10410]#,##0.00;\-#,##0.00">
                  <c:v>117.3262150576853</c:v>
                </c:pt>
                <c:pt idx="22" formatCode="[$-10410]#,##0.00;\-#,##0.00">
                  <c:v>120.43582092925362</c:v>
                </c:pt>
                <c:pt idx="23" formatCode="[$-10410]#,##0.00;\-#,##0.00">
                  <c:v>125.15174055143856</c:v>
                </c:pt>
                <c:pt idx="24" formatCode="[$-10410]#,##0.00;\-#,##0.00">
                  <c:v>127.12079860258383</c:v>
                </c:pt>
                <c:pt idx="25" formatCode="[$-10410]#,##0.00;\-#,##0.00">
                  <c:v>127.43119479889316</c:v>
                </c:pt>
                <c:pt idx="26" formatCode="[$-10410]#,##0.00;\-#,##0.00">
                  <c:v>134.26465828430588</c:v>
                </c:pt>
                <c:pt idx="27" formatCode="[$-10410]#,##0.00;\-#,##0.00">
                  <c:v>142.26211664218351</c:v>
                </c:pt>
                <c:pt idx="28" formatCode="[$-10410]#,##0.00;\-#,##0.00">
                  <c:v>141.54940777972556</c:v>
                </c:pt>
                <c:pt idx="29" formatCode="[$-10410]#,##0.00;\-#,##0.00">
                  <c:v>141.9643233164411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1A3-41FD-AD08-AD0BB097FA3A}"/>
            </c:ext>
          </c:extLst>
        </c:ser>
        <c:ser>
          <c:idx val="2"/>
          <c:order val="2"/>
          <c:tx>
            <c:strRef>
              <c:f>'ISMEA INGROSSO'!$B$22</c:f>
              <c:strCache>
                <c:ptCount val="1"/>
                <c:pt idx="0">
                  <c:v>Totale agricoltura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'ISMEA INGROSSO'!$C$9:$AF$9</c:f>
              <c:numCache>
                <c:formatCode>mmm\-yy</c:formatCode>
                <c:ptCount val="30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</c:numCache>
            </c:numRef>
          </c:cat>
          <c:val>
            <c:numRef>
              <c:f>'ISMEA INGROSSO'!$C$22:$AF$22</c:f>
              <c:numCache>
                <c:formatCode>General</c:formatCode>
                <c:ptCount val="30"/>
                <c:pt idx="0">
                  <c:v>128.6</c:v>
                </c:pt>
                <c:pt idx="1">
                  <c:v>126.37</c:v>
                </c:pt>
                <c:pt idx="2">
                  <c:v>126.51</c:v>
                </c:pt>
                <c:pt idx="3">
                  <c:v>125.9</c:v>
                </c:pt>
                <c:pt idx="4">
                  <c:v>115.88</c:v>
                </c:pt>
                <c:pt idx="5">
                  <c:v>113.63</c:v>
                </c:pt>
                <c:pt idx="6">
                  <c:v>110.51</c:v>
                </c:pt>
                <c:pt idx="7">
                  <c:v>113.6</c:v>
                </c:pt>
                <c:pt idx="8">
                  <c:v>120.98</c:v>
                </c:pt>
                <c:pt idx="9">
                  <c:v>127.43</c:v>
                </c:pt>
                <c:pt idx="10">
                  <c:v>128.94999999999999</c:v>
                </c:pt>
                <c:pt idx="11">
                  <c:v>125.87</c:v>
                </c:pt>
                <c:pt idx="12" formatCode="[$-10410]#,##0.00;\-#,##0.00">
                  <c:v>122.01357642746294</c:v>
                </c:pt>
                <c:pt idx="13" formatCode="[$-10410]#,##0.00;\-#,##0.00">
                  <c:v>122.55290726120958</c:v>
                </c:pt>
                <c:pt idx="14" formatCode="[$-10410]#,##0.00;\-#,##0.00">
                  <c:v>124.77178911724893</c:v>
                </c:pt>
                <c:pt idx="15" formatCode="[$-10410]#,##0.00;\-#,##0.00">
                  <c:v>126.08157046184523</c:v>
                </c:pt>
                <c:pt idx="16" formatCode="[$-10410]#,##0.00;\-#,##0.00">
                  <c:v>123.10822268844427</c:v>
                </c:pt>
                <c:pt idx="17" formatCode="[$-10410]#,##0.00;\-#,##0.00">
                  <c:v>122.82921821177781</c:v>
                </c:pt>
                <c:pt idx="18" formatCode="[$-10410]#,##0.00;\-#,##0.00">
                  <c:v>126.40917868827009</c:v>
                </c:pt>
                <c:pt idx="19" formatCode="[$-10410]#,##0.00;\-#,##0.00">
                  <c:v>130.87411339772601</c:v>
                </c:pt>
                <c:pt idx="20" formatCode="[$-10410]#,##0.00;\-#,##0.00">
                  <c:v>138.2665678405707</c:v>
                </c:pt>
                <c:pt idx="21" formatCode="[$-10410]#,##0.00;\-#,##0.00">
                  <c:v>141.1742451999223</c:v>
                </c:pt>
                <c:pt idx="22" formatCode="[$-10410]#,##0.00;\-#,##0.00">
                  <c:v>145.44363717606808</c:v>
                </c:pt>
                <c:pt idx="23" formatCode="[$-10410]#,##0.00;\-#,##0.00">
                  <c:v>153.22994022667177</c:v>
                </c:pt>
                <c:pt idx="24" formatCode="[$-10410]#,##0.00;\-#,##0.00">
                  <c:v>154.32442663112914</c:v>
                </c:pt>
                <c:pt idx="25" formatCode="[$-10410]#,##0.00;\-#,##0.00">
                  <c:v>155.37132345836875</c:v>
                </c:pt>
                <c:pt idx="26" formatCode="[$-10410]#,##0.00;\-#,##0.00">
                  <c:v>157.4722848981242</c:v>
                </c:pt>
                <c:pt idx="27" formatCode="[$-10410]#,##0.00;\-#,##0.00">
                  <c:v>159.42178289718393</c:v>
                </c:pt>
                <c:pt idx="28" formatCode="[$-10410]#,##0.00;\-#,##0.00">
                  <c:v>153.98508567014233</c:v>
                </c:pt>
                <c:pt idx="29" formatCode="[$-10410]#,##0.00;\-#,##0.00">
                  <c:v>150.94017434831451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A3-41FD-AD08-AD0BB097F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6270304"/>
        <c:axId val="1936269472"/>
      </c:lineChart>
      <c:dateAx>
        <c:axId val="193627030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936269472"/>
        <c:crosses val="autoZero"/>
        <c:auto val="1"/>
        <c:lblOffset val="100"/>
        <c:baseTimeUnit val="months"/>
      </c:dateAx>
      <c:valAx>
        <c:axId val="1936269472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93627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Foglio4!$C$3</c:f>
              <c:strCache>
                <c:ptCount val="1"/>
                <c:pt idx="0">
                  <c:v>Indice dei prezzi al consumo: variazioni annnue in percentuale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2700">
                <a:solidFill>
                  <a:schemeClr val="lt2"/>
                </a:solidFill>
                <a:round/>
              </a:ln>
              <a:effectLst/>
            </c:spPr>
          </c:marker>
          <c:dLbls>
            <c:dLbl>
              <c:idx val="8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35-44FA-8903-867A46FF84B3}"/>
                </c:ext>
              </c:extLst>
            </c:dLbl>
            <c:dLbl>
              <c:idx val="13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35-44FA-8903-867A46FF84B3}"/>
                </c:ext>
              </c:extLst>
            </c:dLbl>
            <c:dLbl>
              <c:idx val="50"/>
              <c:layout>
                <c:manualLayout>
                  <c:x val="-1.1636650607763524E-16"/>
                  <c:y val="-3.461812617807254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35-44FA-8903-867A46FF8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Foglio4!$B$4:$B$54</c:f>
              <c:numCache>
                <c:formatCode>General</c:formatCode>
                <c:ptCount val="51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  <c:pt idx="46">
                  <c:v>2018</c:v>
                </c:pt>
                <c:pt idx="47">
                  <c:v>2019</c:v>
                </c:pt>
                <c:pt idx="48">
                  <c:v>2020</c:v>
                </c:pt>
                <c:pt idx="49">
                  <c:v>2021</c:v>
                </c:pt>
                <c:pt idx="50">
                  <c:v>2022</c:v>
                </c:pt>
              </c:numCache>
            </c:numRef>
          </c:cat>
          <c:val>
            <c:numRef>
              <c:f>Foglio4!$C$4:$C$54</c:f>
              <c:numCache>
                <c:formatCode>General</c:formatCode>
                <c:ptCount val="51"/>
                <c:pt idx="0">
                  <c:v>5.7</c:v>
                </c:pt>
                <c:pt idx="1">
                  <c:v>10.8</c:v>
                </c:pt>
                <c:pt idx="2">
                  <c:v>19.2</c:v>
                </c:pt>
                <c:pt idx="3">
                  <c:v>17</c:v>
                </c:pt>
                <c:pt idx="4">
                  <c:v>16.600000000000001</c:v>
                </c:pt>
                <c:pt idx="5">
                  <c:v>17.100000000000001</c:v>
                </c:pt>
                <c:pt idx="6">
                  <c:v>12.1</c:v>
                </c:pt>
                <c:pt idx="7">
                  <c:v>14.8</c:v>
                </c:pt>
                <c:pt idx="8">
                  <c:v>21.1</c:v>
                </c:pt>
                <c:pt idx="9">
                  <c:v>18</c:v>
                </c:pt>
                <c:pt idx="10">
                  <c:v>16.5</c:v>
                </c:pt>
                <c:pt idx="11">
                  <c:v>14.6</c:v>
                </c:pt>
                <c:pt idx="12">
                  <c:v>10.8</c:v>
                </c:pt>
                <c:pt idx="13">
                  <c:v>9.1999999999999993</c:v>
                </c:pt>
                <c:pt idx="14">
                  <c:v>5.8</c:v>
                </c:pt>
                <c:pt idx="15">
                  <c:v>4.7</c:v>
                </c:pt>
                <c:pt idx="16">
                  <c:v>5.0999999999999996</c:v>
                </c:pt>
                <c:pt idx="17">
                  <c:v>6.3</c:v>
                </c:pt>
                <c:pt idx="18">
                  <c:v>6.5</c:v>
                </c:pt>
                <c:pt idx="19">
                  <c:v>6.2</c:v>
                </c:pt>
                <c:pt idx="20">
                  <c:v>5.3</c:v>
                </c:pt>
                <c:pt idx="21">
                  <c:v>4.5999999999999996</c:v>
                </c:pt>
                <c:pt idx="22">
                  <c:v>4</c:v>
                </c:pt>
                <c:pt idx="23">
                  <c:v>5.2</c:v>
                </c:pt>
                <c:pt idx="24">
                  <c:v>4</c:v>
                </c:pt>
                <c:pt idx="25">
                  <c:v>2</c:v>
                </c:pt>
                <c:pt idx="26">
                  <c:v>2</c:v>
                </c:pt>
                <c:pt idx="27">
                  <c:v>1.7</c:v>
                </c:pt>
                <c:pt idx="28">
                  <c:v>2.5</c:v>
                </c:pt>
                <c:pt idx="29">
                  <c:v>2.8</c:v>
                </c:pt>
                <c:pt idx="30">
                  <c:v>2.5</c:v>
                </c:pt>
                <c:pt idx="31">
                  <c:v>2.7</c:v>
                </c:pt>
                <c:pt idx="32">
                  <c:v>2.2000000000000002</c:v>
                </c:pt>
                <c:pt idx="33">
                  <c:v>2</c:v>
                </c:pt>
                <c:pt idx="34">
                  <c:v>2.1</c:v>
                </c:pt>
                <c:pt idx="35">
                  <c:v>1.8</c:v>
                </c:pt>
                <c:pt idx="36">
                  <c:v>3.3</c:v>
                </c:pt>
                <c:pt idx="37">
                  <c:v>0.8</c:v>
                </c:pt>
                <c:pt idx="38">
                  <c:v>1.5</c:v>
                </c:pt>
                <c:pt idx="39">
                  <c:v>2.8</c:v>
                </c:pt>
                <c:pt idx="40">
                  <c:v>3</c:v>
                </c:pt>
                <c:pt idx="41">
                  <c:v>1.2</c:v>
                </c:pt>
                <c:pt idx="42">
                  <c:v>0.2</c:v>
                </c:pt>
                <c:pt idx="43">
                  <c:v>0.1</c:v>
                </c:pt>
                <c:pt idx="44">
                  <c:v>-0.1</c:v>
                </c:pt>
                <c:pt idx="45">
                  <c:v>1.2</c:v>
                </c:pt>
                <c:pt idx="46">
                  <c:v>1.1000000000000001</c:v>
                </c:pt>
                <c:pt idx="47">
                  <c:v>0.6</c:v>
                </c:pt>
                <c:pt idx="48">
                  <c:v>-0.1</c:v>
                </c:pt>
                <c:pt idx="49">
                  <c:v>1.9</c:v>
                </c:pt>
                <c:pt idx="50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35-44FA-8903-867A46FF8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5639552"/>
        <c:axId val="1625637056"/>
      </c:lineChart>
      <c:catAx>
        <c:axId val="162563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625637056"/>
        <c:crosses val="autoZero"/>
        <c:auto val="1"/>
        <c:lblAlgn val="ctr"/>
        <c:lblOffset val="100"/>
        <c:noMultiLvlLbl val="0"/>
      </c:catAx>
      <c:valAx>
        <c:axId val="162563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62563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CDE-4AC7-8053-5096D6F57B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Foglio4!$D$4:$D$16</c:f>
              <c:strCache>
                <c:ptCount val="13"/>
                <c:pt idx="0">
                  <c:v>Abitazione, acqua, elettricità e combustibili</c:v>
                </c:pt>
                <c:pt idx="1">
                  <c:v>Prodotti alimentari e bevande analcoliche</c:v>
                </c:pt>
                <c:pt idx="2">
                  <c:v>Trasporti</c:v>
                </c:pt>
                <c:pt idx="3">
                  <c:v>Indice generale NIC</c:v>
                </c:pt>
                <c:pt idx="4">
                  <c:v>Servizi ricettivi e ristorazione </c:v>
                </c:pt>
                <c:pt idx="5">
                  <c:v>Mobili, articoli e servizi per la casa</c:v>
                </c:pt>
                <c:pt idx="6">
                  <c:v>Altri beni e servizi</c:v>
                </c:pt>
                <c:pt idx="7">
                  <c:v>Abbigliamento e calzature</c:v>
                </c:pt>
                <c:pt idx="8">
                  <c:v>Bevande alcoliche e tabacchi </c:v>
                </c:pt>
                <c:pt idx="9">
                  <c:v>Ricrazione, spettacoli e cultura</c:v>
                </c:pt>
                <c:pt idx="10">
                  <c:v>Servizi sanitari e spese per la salute</c:v>
                </c:pt>
                <c:pt idx="11">
                  <c:v>Istruzione </c:v>
                </c:pt>
                <c:pt idx="12">
                  <c:v>Comunicazione</c:v>
                </c:pt>
              </c:strCache>
            </c:strRef>
          </c:cat>
          <c:val>
            <c:numRef>
              <c:f>Foglio4!$E$4:$E$16</c:f>
              <c:numCache>
                <c:formatCode>General</c:formatCode>
                <c:ptCount val="13"/>
                <c:pt idx="0">
                  <c:v>31.5</c:v>
                </c:pt>
                <c:pt idx="1">
                  <c:v>10.6</c:v>
                </c:pt>
                <c:pt idx="2">
                  <c:v>10.3</c:v>
                </c:pt>
                <c:pt idx="3">
                  <c:v>8.4</c:v>
                </c:pt>
                <c:pt idx="4">
                  <c:v>6.5</c:v>
                </c:pt>
                <c:pt idx="5">
                  <c:v>5.9</c:v>
                </c:pt>
                <c:pt idx="6">
                  <c:v>2.4</c:v>
                </c:pt>
                <c:pt idx="7">
                  <c:v>1.7</c:v>
                </c:pt>
                <c:pt idx="8">
                  <c:v>1.6</c:v>
                </c:pt>
                <c:pt idx="9">
                  <c:v>1.5</c:v>
                </c:pt>
                <c:pt idx="10">
                  <c:v>0.8</c:v>
                </c:pt>
                <c:pt idx="11">
                  <c:v>-0.4</c:v>
                </c:pt>
                <c:pt idx="12">
                  <c:v>-3.8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DE-4AC7-8053-5096D6F57B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axId val="161213360"/>
        <c:axId val="161198800"/>
      </c:barChart>
      <c:catAx>
        <c:axId val="161213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61198800"/>
        <c:crosses val="autoZero"/>
        <c:auto val="1"/>
        <c:lblAlgn val="ctr"/>
        <c:lblOffset val="100"/>
        <c:noMultiLvlLbl val="0"/>
      </c:catAx>
      <c:valAx>
        <c:axId val="16119880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161213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Prezzi!$C$14</c:f>
              <c:strCache>
                <c:ptCount val="1"/>
                <c:pt idx="0">
                  <c:v>Inflazione acquisita agosto 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Prezzi!$B$15:$B$17</c:f>
              <c:strCache>
                <c:ptCount val="3"/>
                <c:pt idx="0">
                  <c:v>Indice prezzi al consumo</c:v>
                </c:pt>
                <c:pt idx="1">
                  <c:v>Ristorazione</c:v>
                </c:pt>
                <c:pt idx="2">
                  <c:v>Ristorazione collettiva</c:v>
                </c:pt>
              </c:strCache>
            </c:strRef>
          </c:cat>
          <c:val>
            <c:numRef>
              <c:f>Prezzi!$C$15:$C$17</c:f>
              <c:numCache>
                <c:formatCode>General</c:formatCode>
                <c:ptCount val="3"/>
                <c:pt idx="0" formatCode="0.0">
                  <c:v>7</c:v>
                </c:pt>
                <c:pt idx="1">
                  <c:v>4.0999999999999996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9-4E51-A078-228027FC1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11924400"/>
        <c:axId val="1811923984"/>
      </c:barChart>
      <c:catAx>
        <c:axId val="181192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811923984"/>
        <c:crosses val="autoZero"/>
        <c:auto val="1"/>
        <c:lblAlgn val="ctr"/>
        <c:lblOffset val="100"/>
        <c:noMultiLvlLbl val="0"/>
      </c:catAx>
      <c:valAx>
        <c:axId val="1811923984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811924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Prezzi!$B$4</c:f>
              <c:strCache>
                <c:ptCount val="1"/>
                <c:pt idx="0">
                  <c:v>Ristorazione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Prezzi!$C$3:$J$3</c:f>
              <c:numCache>
                <c:formatCode>mmm\-yy</c:formatCode>
                <c:ptCount val="8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</c:numCache>
            </c:numRef>
          </c:cat>
          <c:val>
            <c:numRef>
              <c:f>Prezzi!$C$4:$J$4</c:f>
              <c:numCache>
                <c:formatCode>General</c:formatCode>
                <c:ptCount val="8"/>
                <c:pt idx="0">
                  <c:v>2.7</c:v>
                </c:pt>
                <c:pt idx="1">
                  <c:v>3.2</c:v>
                </c:pt>
                <c:pt idx="2">
                  <c:v>3.6</c:v>
                </c:pt>
                <c:pt idx="3">
                  <c:v>4.0999999999999996</c:v>
                </c:pt>
                <c:pt idx="4">
                  <c:v>4.5</c:v>
                </c:pt>
                <c:pt idx="5">
                  <c:v>4.4000000000000004</c:v>
                </c:pt>
                <c:pt idx="6">
                  <c:v>4.8</c:v>
                </c:pt>
                <c:pt idx="7" formatCode="0.0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5-4633-981F-F2C504E8596A}"/>
            </c:ext>
          </c:extLst>
        </c:ser>
        <c:ser>
          <c:idx val="1"/>
          <c:order val="1"/>
          <c:tx>
            <c:strRef>
              <c:f>Prezzi!$B$5</c:f>
              <c:strCache>
                <c:ptCount val="1"/>
                <c:pt idx="0">
                  <c:v>Ristorazione commerciale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Prezzi!$C$3:$J$3</c:f>
              <c:numCache>
                <c:formatCode>mmm\-yy</c:formatCode>
                <c:ptCount val="8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</c:numCache>
            </c:numRef>
          </c:cat>
          <c:val>
            <c:numRef>
              <c:f>Prezzi!$C$5:$J$5</c:f>
              <c:numCache>
                <c:formatCode>General</c:formatCode>
                <c:ptCount val="8"/>
                <c:pt idx="0">
                  <c:v>2.8</c:v>
                </c:pt>
                <c:pt idx="1">
                  <c:v>3.3</c:v>
                </c:pt>
                <c:pt idx="2">
                  <c:v>3.8</c:v>
                </c:pt>
                <c:pt idx="3">
                  <c:v>4.2</c:v>
                </c:pt>
                <c:pt idx="4">
                  <c:v>4.5999999999999996</c:v>
                </c:pt>
                <c:pt idx="5">
                  <c:v>4.5999999999999996</c:v>
                </c:pt>
                <c:pt idx="6" formatCode="0.0">
                  <c:v>5</c:v>
                </c:pt>
                <c:pt idx="7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15-4633-981F-F2C504E8596A}"/>
            </c:ext>
          </c:extLst>
        </c:ser>
        <c:ser>
          <c:idx val="2"/>
          <c:order val="2"/>
          <c:tx>
            <c:strRef>
              <c:f>Prezzi!$B$6</c:f>
              <c:strCache>
                <c:ptCount val="1"/>
                <c:pt idx="0">
                  <c:v>Ristorazione collettiva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Prezzi!$C$3:$J$3</c:f>
              <c:numCache>
                <c:formatCode>mmm\-yy</c:formatCode>
                <c:ptCount val="8"/>
                <c:pt idx="0">
                  <c:v>44562</c:v>
                </c:pt>
                <c:pt idx="1">
                  <c:v>44593</c:v>
                </c:pt>
                <c:pt idx="2">
                  <c:v>44621</c:v>
                </c:pt>
                <c:pt idx="3">
                  <c:v>44652</c:v>
                </c:pt>
                <c:pt idx="4">
                  <c:v>44682</c:v>
                </c:pt>
                <c:pt idx="5">
                  <c:v>44713</c:v>
                </c:pt>
                <c:pt idx="6">
                  <c:v>44743</c:v>
                </c:pt>
                <c:pt idx="7">
                  <c:v>44774</c:v>
                </c:pt>
              </c:numCache>
            </c:numRef>
          </c:cat>
          <c:val>
            <c:numRef>
              <c:f>Prezzi!$C$6:$J$6</c:f>
              <c:numCache>
                <c:formatCode>General</c:formatCode>
                <c:ptCount val="8"/>
                <c:pt idx="0">
                  <c:v>0.7</c:v>
                </c:pt>
                <c:pt idx="1">
                  <c:v>0.8</c:v>
                </c:pt>
                <c:pt idx="2">
                  <c:v>0.7</c:v>
                </c:pt>
                <c:pt idx="3">
                  <c:v>0.1</c:v>
                </c:pt>
                <c:pt idx="4">
                  <c:v>0</c:v>
                </c:pt>
                <c:pt idx="5">
                  <c:v>0.4</c:v>
                </c:pt>
                <c:pt idx="6" formatCode="0.0">
                  <c:v>0.4</c:v>
                </c:pt>
                <c:pt idx="7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15-4633-981F-F2C504E859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06262800"/>
        <c:axId val="1906263632"/>
      </c:lineChart>
      <c:dateAx>
        <c:axId val="19062628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906263632"/>
        <c:crosses val="autoZero"/>
        <c:auto val="1"/>
        <c:lblOffset val="100"/>
        <c:baseTimeUnit val="months"/>
      </c:dateAx>
      <c:valAx>
        <c:axId val="1906263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90626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42744715082028E-2"/>
          <c:y val="2.4375141646042549E-2"/>
          <c:w val="0.91194718701569999"/>
          <c:h val="0.834407526898039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'Foglio1 (3)'!$B$5</c:f>
              <c:strCache>
                <c:ptCount val="1"/>
                <c:pt idx="0">
                  <c:v>Costo delle materie prime alimentari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'Foglio1 (3)'!$C$4:$D$4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'Foglio1 (3)'!$C$5:$D$5</c:f>
              <c:numCache>
                <c:formatCode>0.0%</c:formatCode>
                <c:ptCount val="2"/>
                <c:pt idx="0">
                  <c:v>0.30334728033472802</c:v>
                </c:pt>
                <c:pt idx="1">
                  <c:v>0.37214137214137216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F-4528-8113-C3D55A79C132}"/>
            </c:ext>
          </c:extLst>
        </c:ser>
        <c:ser>
          <c:idx val="1"/>
          <c:order val="1"/>
          <c:tx>
            <c:strRef>
              <c:f>'Foglio1 (3)'!$B$6</c:f>
              <c:strCache>
                <c:ptCount val="1"/>
                <c:pt idx="0">
                  <c:v>Costo del gas/metano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671162491971741"/>
                  <c:y val="4.52456748853326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0" i="0" u="none" strike="noStrike" kern="1200" baseline="0">
                      <a:solidFill>
                        <a:schemeClr val="accent2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EF-4528-8113-C3D55A79C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'Foglio1 (3)'!$C$4:$D$4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'Foglio1 (3)'!$C$6:$D$6</c:f>
              <c:numCache>
                <c:formatCode>0.0%</c:formatCode>
                <c:ptCount val="2"/>
                <c:pt idx="0">
                  <c:v>2.0920502092050207E-3</c:v>
                </c:pt>
                <c:pt idx="1">
                  <c:v>3.9501039501039503E-2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EF-4528-8113-C3D55A79C132}"/>
            </c:ext>
          </c:extLst>
        </c:ser>
        <c:ser>
          <c:idx val="2"/>
          <c:order val="2"/>
          <c:tx>
            <c:strRef>
              <c:f>'Foglio1 (3)'!$B$7</c:f>
              <c:strCache>
                <c:ptCount val="1"/>
                <c:pt idx="0">
                  <c:v>Costo energia elettrica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4643545279383424"/>
                  <c:y val="-3.6762110844332833E-2"/>
                </c:manualLayout>
              </c:layout>
              <c:tx>
                <c:rich>
                  <a:bodyPr/>
                  <a:lstStyle/>
                  <a:p>
                    <a:fld id="{F1741B16-2EDF-4D8D-BAF0-389FF91A8FA5}" type="VALUE">
                      <a:rPr lang="en-US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EF-4528-8113-C3D55A79C1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'Foglio1 (3)'!$C$4:$D$4</c:f>
              <c:numCache>
                <c:formatCode>General</c:formatCode>
                <c:ptCount val="2"/>
                <c:pt idx="0">
                  <c:v>2019</c:v>
                </c:pt>
                <c:pt idx="1">
                  <c:v>2022</c:v>
                </c:pt>
              </c:numCache>
            </c:numRef>
          </c:cat>
          <c:val>
            <c:numRef>
              <c:f>'Foglio1 (3)'!$C$7:$D$7</c:f>
              <c:numCache>
                <c:formatCode>0.0%</c:formatCode>
                <c:ptCount val="2"/>
                <c:pt idx="0">
                  <c:v>8.368200836820083E-3</c:v>
                </c:pt>
                <c:pt idx="1">
                  <c:v>7.2765072765072769E-2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EF-4528-8113-C3D55A79C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2029295"/>
        <c:axId val="922026383"/>
      </c:barChart>
      <c:catAx>
        <c:axId val="922029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922026383"/>
        <c:crosses val="autoZero"/>
        <c:auto val="1"/>
        <c:lblAlgn val="ctr"/>
        <c:lblOffset val="100"/>
        <c:noMultiLvlLbl val="0"/>
      </c:catAx>
      <c:valAx>
        <c:axId val="922026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922029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2C607E-1BA4-3D7C-B5B3-BAD7F8549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013CEB6-BC81-660B-9665-6EDDBED28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1F23B9-C24D-02F1-9EFB-AC9FCA19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1530E-D365-F892-3060-0893AFD7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A1926D-E223-661B-7712-A8BE52C4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85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0248A-F7AE-ADA5-CBB0-73BB9CF58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AE6766B-7280-1D24-66B8-362E02A6A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0BF598-DB0F-3624-5C1F-EF3B3E59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D7A66F-634E-A516-C05B-AF8F9D33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17521D-78A6-DC47-FC55-ED569AD1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7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409FB1A-4A5D-136E-3248-3193638A4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1137D6-972A-839D-F7CD-22B1A18F2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27EB62-9058-7C5D-3EE8-3F94E031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FDD548-C6EE-FB5B-1FCE-BE926777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A3F18D-CC34-BA5E-9685-B82289F1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86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DF148-A6BF-413F-2495-E1397A39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7F3446-CFA8-B829-ADB5-899DD604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0799D0-E6CA-0830-F44A-C2EE97CC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73FB5D-C185-9C4F-033C-E2899AB8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104FFF-6B12-BEE3-A419-EB28A288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36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4E850C-4D2F-E840-EC6F-5425034B9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4258AF-6463-5D33-667D-21C1B08D6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0E6D54-F896-62BA-0E08-A9E43F7B4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BAE6BD-1930-4C21-55FF-71D1A2CF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03F447-4A51-61A6-02F8-8487DAC42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277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90164-43C9-5ABF-452A-937C015E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EA590-06AD-2858-396A-E6A28C66B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57D8F3D-C1BB-F163-5818-5989146A4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E8CA71-4B44-99EF-2717-7576BD9D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3840FB-846F-1EC0-65A0-B9B4F9A3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051C46-D203-A9F1-1C53-8AEB8BC1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077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95349-1DDF-FC3A-37F8-13E923521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045266-7ADD-88BE-CEFE-0ED565EC8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BC469B-FA00-F45D-73B3-4FE35944B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8D141EF-9BED-C065-85A9-12EC247E8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6C19459-1B52-5660-6672-00DE71186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677987-C7FE-DC16-1F8C-5FB08D6A4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2B461BA-1B36-B5EC-58F5-5D7C094B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1EC8DB6-76E9-A081-8AD8-26EDB313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30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DD1474-C1C9-760F-A805-FEFBBFA95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96E2EF-A548-6827-AA10-15E7D27A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9CD1C92-F644-C87A-2FA5-72156DA2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78AF0D-FBB2-9E6A-1A3A-77EC14E9C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9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694968D-AFB1-9AED-2E6B-4C26C65D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AB446D1-AA10-0D24-A17A-B430D021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B1FCFD-C19C-5271-BF89-DF7B0312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75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838BF0-E1D7-B6B4-C3C0-49F23FFD3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143279-2159-6CED-15BB-9BF7B390B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E5A660A-C019-28B9-A177-459A2ABD7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268DBB-9B80-05EE-0432-A75361F1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086413-3586-9018-314A-5577AB6B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04A880-6833-26F9-F831-B89270A5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37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108CAB-A52C-BB4C-C152-8370BCDD9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D73C27A-306D-861D-1BA0-2BBF187F5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37869A-E527-4A36-8107-0186D2BE7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313A15-B4DF-D7A5-F874-A686D720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BF64CB-655B-7EFD-13E7-6D2EB250B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C04863-538B-7A9C-8B61-33522299B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04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EE82BC4-F2C5-7F3F-44E5-4BB1CADB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E7378B7-3E4E-4EBB-DF0C-E3F4929A9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A9E424-371A-8F0E-1CB2-92EA50803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D292C-AFE5-41C3-A5D1-3D567D610DC4}" type="datetimeFigureOut">
              <a:rPr lang="it-IT" smtClean="0"/>
              <a:t>19/10/2022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AB71F3-2A7E-1A4A-C373-37E4FD1B8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EE853B-3D78-8B87-4DA3-67BB21540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B0D0-DA0C-4D59-9760-8311AF5059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20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247865-3E9A-4F4A-3638-81B00D4460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Osservatorio Ristorazione Collettiva e Nutrizione</a:t>
            </a:r>
            <a:br>
              <a:rPr lang="it-IT" sz="4000" dirty="0"/>
            </a:br>
            <a:r>
              <a:rPr lang="it-IT" sz="2200" b="1" i="1" dirty="0"/>
              <a:t>Settembre 2022</a:t>
            </a:r>
          </a:p>
        </p:txBody>
      </p:sp>
    </p:spTree>
    <p:extLst>
      <p:ext uri="{BB962C8B-B14F-4D97-AF65-F5344CB8AC3E}">
        <p14:creationId xmlns:p14="http://schemas.microsoft.com/office/powerpoint/2010/main" val="122576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4">
            <a:extLst>
              <a:ext uri="{FF2B5EF4-FFF2-40B4-BE49-F238E27FC236}">
                <a16:creationId xmlns:a16="http://schemas.microsoft.com/office/drawing/2014/main" id="{D739EB59-DE4D-0D11-5C47-377692ED5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88372"/>
              </p:ext>
            </p:extLst>
          </p:nvPr>
        </p:nvGraphicFramePr>
        <p:xfrm>
          <a:off x="2253405" y="2010182"/>
          <a:ext cx="7685191" cy="28376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4214">
                  <a:extLst>
                    <a:ext uri="{9D8B030D-6E8A-4147-A177-3AD203B41FA5}">
                      <a16:colId xmlns:a16="http://schemas.microsoft.com/office/drawing/2014/main" val="3525981045"/>
                    </a:ext>
                  </a:extLst>
                </a:gridCol>
                <a:gridCol w="922326">
                  <a:extLst>
                    <a:ext uri="{9D8B030D-6E8A-4147-A177-3AD203B41FA5}">
                      <a16:colId xmlns:a16="http://schemas.microsoft.com/office/drawing/2014/main" val="1639580874"/>
                    </a:ext>
                  </a:extLst>
                </a:gridCol>
                <a:gridCol w="922326">
                  <a:extLst>
                    <a:ext uri="{9D8B030D-6E8A-4147-A177-3AD203B41FA5}">
                      <a16:colId xmlns:a16="http://schemas.microsoft.com/office/drawing/2014/main" val="3943373416"/>
                    </a:ext>
                  </a:extLst>
                </a:gridCol>
                <a:gridCol w="922326">
                  <a:extLst>
                    <a:ext uri="{9D8B030D-6E8A-4147-A177-3AD203B41FA5}">
                      <a16:colId xmlns:a16="http://schemas.microsoft.com/office/drawing/2014/main" val="1422514459"/>
                    </a:ext>
                  </a:extLst>
                </a:gridCol>
                <a:gridCol w="891921">
                  <a:extLst>
                    <a:ext uri="{9D8B030D-6E8A-4147-A177-3AD203B41FA5}">
                      <a16:colId xmlns:a16="http://schemas.microsoft.com/office/drawing/2014/main" val="3970010515"/>
                    </a:ext>
                  </a:extLst>
                </a:gridCol>
                <a:gridCol w="851377">
                  <a:extLst>
                    <a:ext uri="{9D8B030D-6E8A-4147-A177-3AD203B41FA5}">
                      <a16:colId xmlns:a16="http://schemas.microsoft.com/office/drawing/2014/main" val="1328171672"/>
                    </a:ext>
                  </a:extLst>
                </a:gridCol>
                <a:gridCol w="800701">
                  <a:extLst>
                    <a:ext uri="{9D8B030D-6E8A-4147-A177-3AD203B41FA5}">
                      <a16:colId xmlns:a16="http://schemas.microsoft.com/office/drawing/2014/main" val="386943666"/>
                    </a:ext>
                  </a:extLst>
                </a:gridCol>
              </a:tblGrid>
              <a:tr h="381741"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5439034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636322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Rist. scolastica e univ.</a:t>
                      </a:r>
                      <a:endParaRPr lang="it-IT" sz="16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9543271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81%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939703"/>
                  </a:ext>
                </a:extLst>
              </a:tr>
              <a:tr h="410458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8228125"/>
                  </a:ext>
                </a:extLst>
              </a:tr>
              <a:tr h="518474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2585436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r>
                        <a:rPr lang="it-IT" sz="1800" b="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008831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7C75C9-0DCC-09B1-9E99-7389D46B99A2}"/>
              </a:ext>
            </a:extLst>
          </p:cNvPr>
          <p:cNvSpPr txBox="1"/>
          <p:nvPr/>
        </p:nvSpPr>
        <p:spPr>
          <a:xfrm>
            <a:off x="2253406" y="575018"/>
            <a:ext cx="7595988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Percentuale di dipendenti per genere a dicembre 2021 e a giugno 2022</a:t>
            </a:r>
          </a:p>
        </p:txBody>
      </p:sp>
    </p:spTree>
    <p:extLst>
      <p:ext uri="{BB962C8B-B14F-4D97-AF65-F5344CB8AC3E}">
        <p14:creationId xmlns:p14="http://schemas.microsoft.com/office/powerpoint/2010/main" val="3434294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628323F3-20D3-84A9-68DC-6B64E22A7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34778"/>
              </p:ext>
            </p:extLst>
          </p:nvPr>
        </p:nvGraphicFramePr>
        <p:xfrm>
          <a:off x="2388496" y="1256996"/>
          <a:ext cx="7415006" cy="26834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27441">
                  <a:extLst>
                    <a:ext uri="{9D8B030D-6E8A-4147-A177-3AD203B41FA5}">
                      <a16:colId xmlns:a16="http://schemas.microsoft.com/office/drawing/2014/main" val="3624681622"/>
                    </a:ext>
                  </a:extLst>
                </a:gridCol>
                <a:gridCol w="1053242">
                  <a:extLst>
                    <a:ext uri="{9D8B030D-6E8A-4147-A177-3AD203B41FA5}">
                      <a16:colId xmlns:a16="http://schemas.microsoft.com/office/drawing/2014/main" val="3781805758"/>
                    </a:ext>
                  </a:extLst>
                </a:gridCol>
                <a:gridCol w="1080959">
                  <a:extLst>
                    <a:ext uri="{9D8B030D-6E8A-4147-A177-3AD203B41FA5}">
                      <a16:colId xmlns:a16="http://schemas.microsoft.com/office/drawing/2014/main" val="3592862418"/>
                    </a:ext>
                  </a:extLst>
                </a:gridCol>
                <a:gridCol w="1099438">
                  <a:extLst>
                    <a:ext uri="{9D8B030D-6E8A-4147-A177-3AD203B41FA5}">
                      <a16:colId xmlns:a16="http://schemas.microsoft.com/office/drawing/2014/main" val="650415852"/>
                    </a:ext>
                  </a:extLst>
                </a:gridCol>
                <a:gridCol w="1164111">
                  <a:extLst>
                    <a:ext uri="{9D8B030D-6E8A-4147-A177-3AD203B41FA5}">
                      <a16:colId xmlns:a16="http://schemas.microsoft.com/office/drawing/2014/main" val="4104854899"/>
                    </a:ext>
                  </a:extLst>
                </a:gridCol>
                <a:gridCol w="989815">
                  <a:extLst>
                    <a:ext uri="{9D8B030D-6E8A-4147-A177-3AD203B41FA5}">
                      <a16:colId xmlns:a16="http://schemas.microsoft.com/office/drawing/2014/main" val="29732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apr-20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set-20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dic-21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giu-22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Var. ‘22/’21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681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Rist. scolastica e universitaria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34.105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22.468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-66,4%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4708951"/>
                  </a:ext>
                </a:extLst>
              </a:tr>
              <a:tr h="44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Rist. socio-sanitaria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2.423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2.156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1.636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-54,7%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5805463"/>
                  </a:ext>
                </a:extLst>
              </a:tr>
              <a:tr h="4713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Rist. aziendale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20.157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11.786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8.770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3.523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-59,8%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0316921"/>
                  </a:ext>
                </a:extLst>
              </a:tr>
              <a:tr h="39592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Altre collettività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4.339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2.546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-53,5%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57145"/>
                  </a:ext>
                </a:extLst>
              </a:tr>
              <a:tr h="39220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61.024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38.956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15.435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6.214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-59,7%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143891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831CF23-5FEA-A8D0-4E96-F9A56861A7BF}"/>
              </a:ext>
            </a:extLst>
          </p:cNvPr>
          <p:cNvSpPr txBox="1"/>
          <p:nvPr/>
        </p:nvSpPr>
        <p:spPr>
          <a:xfrm>
            <a:off x="1833155" y="442258"/>
            <a:ext cx="8525690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N. di dipendenti in cassa integrazione per settore di attività</a:t>
            </a:r>
          </a:p>
        </p:txBody>
      </p:sp>
    </p:spTree>
    <p:extLst>
      <p:ext uri="{BB962C8B-B14F-4D97-AF65-F5344CB8AC3E}">
        <p14:creationId xmlns:p14="http://schemas.microsoft.com/office/powerpoint/2010/main" val="287701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4BDA738-6AAA-65AF-6A1A-9EE5AAD185F5}"/>
              </a:ext>
            </a:extLst>
          </p:cNvPr>
          <p:cNvSpPr txBox="1"/>
          <p:nvPr/>
        </p:nvSpPr>
        <p:spPr>
          <a:xfrm>
            <a:off x="572827" y="352268"/>
            <a:ext cx="518223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Percentuale di dipendenti in cassa integrazione a giugno 2022 distinti per genere e settore di attività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BB1967-9A9E-5D87-70B2-3CCDF7D6247D}"/>
              </a:ext>
            </a:extLst>
          </p:cNvPr>
          <p:cNvSpPr txBox="1"/>
          <p:nvPr/>
        </p:nvSpPr>
        <p:spPr>
          <a:xfrm>
            <a:off x="6724487" y="352268"/>
            <a:ext cx="5097919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Percentuale di dipendenti in cassa integrazione sul totale dei dipendenti per settore di attività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350928D-166B-6E44-4723-2D9F79DA1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552953"/>
              </p:ext>
            </p:extLst>
          </p:nvPr>
        </p:nvGraphicFramePr>
        <p:xfrm>
          <a:off x="106200" y="1758794"/>
          <a:ext cx="6115491" cy="334041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89281">
                  <a:extLst>
                    <a:ext uri="{9D8B030D-6E8A-4147-A177-3AD203B41FA5}">
                      <a16:colId xmlns:a16="http://schemas.microsoft.com/office/drawing/2014/main" val="3525981045"/>
                    </a:ext>
                  </a:extLst>
                </a:gridCol>
                <a:gridCol w="733941">
                  <a:extLst>
                    <a:ext uri="{9D8B030D-6E8A-4147-A177-3AD203B41FA5}">
                      <a16:colId xmlns:a16="http://schemas.microsoft.com/office/drawing/2014/main" val="1994042643"/>
                    </a:ext>
                  </a:extLst>
                </a:gridCol>
                <a:gridCol w="733941">
                  <a:extLst>
                    <a:ext uri="{9D8B030D-6E8A-4147-A177-3AD203B41FA5}">
                      <a16:colId xmlns:a16="http://schemas.microsoft.com/office/drawing/2014/main" val="4024419340"/>
                    </a:ext>
                  </a:extLst>
                </a:gridCol>
                <a:gridCol w="733941">
                  <a:extLst>
                    <a:ext uri="{9D8B030D-6E8A-4147-A177-3AD203B41FA5}">
                      <a16:colId xmlns:a16="http://schemas.microsoft.com/office/drawing/2014/main" val="1422514459"/>
                    </a:ext>
                  </a:extLst>
                </a:gridCol>
                <a:gridCol w="709745">
                  <a:extLst>
                    <a:ext uri="{9D8B030D-6E8A-4147-A177-3AD203B41FA5}">
                      <a16:colId xmlns:a16="http://schemas.microsoft.com/office/drawing/2014/main" val="3970010515"/>
                    </a:ext>
                  </a:extLst>
                </a:gridCol>
                <a:gridCol w="677484">
                  <a:extLst>
                    <a:ext uri="{9D8B030D-6E8A-4147-A177-3AD203B41FA5}">
                      <a16:colId xmlns:a16="http://schemas.microsoft.com/office/drawing/2014/main" val="1328171672"/>
                    </a:ext>
                  </a:extLst>
                </a:gridCol>
                <a:gridCol w="637158">
                  <a:extLst>
                    <a:ext uri="{9D8B030D-6E8A-4147-A177-3AD203B41FA5}">
                      <a16:colId xmlns:a16="http://schemas.microsoft.com/office/drawing/2014/main" val="386943666"/>
                    </a:ext>
                  </a:extLst>
                </a:gridCol>
              </a:tblGrid>
              <a:tr h="381741">
                <a:tc>
                  <a:txBody>
                    <a:bodyPr/>
                    <a:lstStyle/>
                    <a:p>
                      <a:pPr algn="ctr"/>
                      <a:endParaRPr lang="it-IT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Ott 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Dic 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Giu 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5439034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pPr algn="ctr"/>
                      <a:endParaRPr lang="it-IT" sz="16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>
                          <a:latin typeface="Century Gothic" panose="020B0502020202020204" pitchFamily="34" charset="0"/>
                        </a:rPr>
                        <a:t>M</a:t>
                      </a:r>
                      <a:endParaRPr lang="it-IT" sz="16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636322"/>
                  </a:ext>
                </a:extLst>
              </a:tr>
              <a:tr h="2909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Rist. scolastica e univ.</a:t>
                      </a:r>
                      <a:endParaRPr lang="it-IT" sz="16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91,8%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91,9%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91,9%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9543271"/>
                  </a:ext>
                </a:extLst>
              </a:tr>
              <a:tr h="567369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21,4%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78,6%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21,7%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78,3%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939703"/>
                  </a:ext>
                </a:extLst>
              </a:tr>
              <a:tr h="509048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24,0%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76,0%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23,9%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76,1%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22,3%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68228125"/>
                  </a:ext>
                </a:extLst>
              </a:tr>
              <a:tr h="527901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22,0%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78,0%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22,1%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77,9%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76,0%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82585436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14,6%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85,4%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20,4%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79,6%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0088317"/>
                  </a:ext>
                </a:extLst>
              </a:tr>
            </a:tbl>
          </a:graphicData>
        </a:graphic>
      </p:graphicFrame>
      <p:graphicFrame>
        <p:nvGraphicFramePr>
          <p:cNvPr id="6" name="Tabella 4">
            <a:extLst>
              <a:ext uri="{FF2B5EF4-FFF2-40B4-BE49-F238E27FC236}">
                <a16:creationId xmlns:a16="http://schemas.microsoft.com/office/drawing/2014/main" id="{761C5CC7-E07F-B89E-B7C0-378AFEB64A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611909"/>
              </p:ext>
            </p:extLst>
          </p:nvPr>
        </p:nvGraphicFramePr>
        <p:xfrm>
          <a:off x="6653618" y="2065166"/>
          <a:ext cx="5239658" cy="272766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1756">
                  <a:extLst>
                    <a:ext uri="{9D8B030D-6E8A-4147-A177-3AD203B41FA5}">
                      <a16:colId xmlns:a16="http://schemas.microsoft.com/office/drawing/2014/main" val="3525981045"/>
                    </a:ext>
                  </a:extLst>
                </a:gridCol>
                <a:gridCol w="904841">
                  <a:extLst>
                    <a:ext uri="{9D8B030D-6E8A-4147-A177-3AD203B41FA5}">
                      <a16:colId xmlns:a16="http://schemas.microsoft.com/office/drawing/2014/main" val="1422514459"/>
                    </a:ext>
                  </a:extLst>
                </a:gridCol>
                <a:gridCol w="810423">
                  <a:extLst>
                    <a:ext uri="{9D8B030D-6E8A-4147-A177-3AD203B41FA5}">
                      <a16:colId xmlns:a16="http://schemas.microsoft.com/office/drawing/2014/main" val="3970010515"/>
                    </a:ext>
                  </a:extLst>
                </a:gridCol>
                <a:gridCol w="866319">
                  <a:extLst>
                    <a:ext uri="{9D8B030D-6E8A-4147-A177-3AD203B41FA5}">
                      <a16:colId xmlns:a16="http://schemas.microsoft.com/office/drawing/2014/main" val="3487709593"/>
                    </a:ext>
                  </a:extLst>
                </a:gridCol>
                <a:gridCol w="866319">
                  <a:extLst>
                    <a:ext uri="{9D8B030D-6E8A-4147-A177-3AD203B41FA5}">
                      <a16:colId xmlns:a16="http://schemas.microsoft.com/office/drawing/2014/main" val="72341977"/>
                    </a:ext>
                  </a:extLst>
                </a:gridCol>
              </a:tblGrid>
              <a:tr h="38174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Apr-20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Set-20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Dic-21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Giu-21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68636322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Rist. scolastica e universitaria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543271"/>
                  </a:ext>
                </a:extLst>
              </a:tr>
              <a:tr h="464676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939703"/>
                  </a:ext>
                </a:extLst>
              </a:tr>
              <a:tr h="424206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228125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585436"/>
                  </a:ext>
                </a:extLst>
              </a:tr>
              <a:tr h="381741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Century Gothic" panose="020B0502020202020204" pitchFamily="34" charset="0"/>
                        </a:rPr>
                        <a:t>Tutti i settori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80088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47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3">
            <a:extLst>
              <a:ext uri="{FF2B5EF4-FFF2-40B4-BE49-F238E27FC236}">
                <a16:creationId xmlns:a16="http://schemas.microsoft.com/office/drawing/2014/main" id="{28C9507B-FF12-8242-2313-DDDEA4BC51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5428"/>
              </p:ext>
            </p:extLst>
          </p:nvPr>
        </p:nvGraphicFramePr>
        <p:xfrm>
          <a:off x="148729" y="2227957"/>
          <a:ext cx="5149132" cy="192976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07833">
                  <a:extLst>
                    <a:ext uri="{9D8B030D-6E8A-4147-A177-3AD203B41FA5}">
                      <a16:colId xmlns:a16="http://schemas.microsoft.com/office/drawing/2014/main" val="3789439448"/>
                    </a:ext>
                  </a:extLst>
                </a:gridCol>
                <a:gridCol w="1328407">
                  <a:extLst>
                    <a:ext uri="{9D8B030D-6E8A-4147-A177-3AD203B41FA5}">
                      <a16:colId xmlns:a16="http://schemas.microsoft.com/office/drawing/2014/main" val="597523135"/>
                    </a:ext>
                  </a:extLst>
                </a:gridCol>
                <a:gridCol w="1456446">
                  <a:extLst>
                    <a:ext uri="{9D8B030D-6E8A-4147-A177-3AD203B41FA5}">
                      <a16:colId xmlns:a16="http://schemas.microsoft.com/office/drawing/2014/main" val="2696741385"/>
                    </a:ext>
                  </a:extLst>
                </a:gridCol>
                <a:gridCol w="1456446">
                  <a:extLst>
                    <a:ext uri="{9D8B030D-6E8A-4147-A177-3AD203B41FA5}">
                      <a16:colId xmlns:a16="http://schemas.microsoft.com/office/drawing/2014/main" val="1807307767"/>
                    </a:ext>
                  </a:extLst>
                </a:gridCol>
              </a:tblGrid>
              <a:tr h="80747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Costo dell’energia elettrica </a:t>
                      </a:r>
                      <a:r>
                        <a:rPr lang="it-IT" sz="11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(migliaia)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sul fatturato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sul costo medio pasto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896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25.442€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0,04€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086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82.561€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0,12€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62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245.525€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0,35€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4329320"/>
                  </a:ext>
                </a:extLst>
              </a:tr>
            </a:tbl>
          </a:graphicData>
        </a:graphic>
      </p:graphicFrame>
      <p:grpSp>
        <p:nvGrpSpPr>
          <p:cNvPr id="7" name="Gruppo 6">
            <a:extLst>
              <a:ext uri="{FF2B5EF4-FFF2-40B4-BE49-F238E27FC236}">
                <a16:creationId xmlns:a16="http://schemas.microsoft.com/office/drawing/2014/main" id="{A21DBB35-EE9F-3154-4C50-3849EB1F2E37}"/>
              </a:ext>
            </a:extLst>
          </p:cNvPr>
          <p:cNvGrpSpPr/>
          <p:nvPr/>
        </p:nvGrpSpPr>
        <p:grpSpPr>
          <a:xfrm>
            <a:off x="5590091" y="1650869"/>
            <a:ext cx="6344239" cy="3556262"/>
            <a:chOff x="3176832" y="650449"/>
            <a:chExt cx="6344239" cy="3556262"/>
          </a:xfrm>
        </p:grpSpPr>
        <p:graphicFrame>
          <p:nvGraphicFramePr>
            <p:cNvPr id="2" name="Grafico 1">
              <a:extLst>
                <a:ext uri="{FF2B5EF4-FFF2-40B4-BE49-F238E27FC236}">
                  <a16:creationId xmlns:a16="http://schemas.microsoft.com/office/drawing/2014/main" id="{5734184F-7B33-D776-7573-7B5036B4263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61410556"/>
                </p:ext>
              </p:extLst>
            </p:nvPr>
          </p:nvGraphicFramePr>
          <p:xfrm>
            <a:off x="3176832" y="650449"/>
            <a:ext cx="6344239" cy="35562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47D3272E-D7E2-C984-8EF5-B3DDADAAE1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3281" y="3578434"/>
              <a:ext cx="2276793" cy="266737"/>
            </a:xfrm>
            <a:prstGeom prst="rect">
              <a:avLst/>
            </a:prstGeom>
          </p:spPr>
        </p:pic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F7FAA6-1A56-B89C-B91D-DAEC5FB4B9BA}"/>
              </a:ext>
            </a:extLst>
          </p:cNvPr>
          <p:cNvSpPr txBox="1"/>
          <p:nvPr/>
        </p:nvSpPr>
        <p:spPr>
          <a:xfrm>
            <a:off x="2917594" y="258295"/>
            <a:ext cx="584461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Costi per l’energia elettrica: incidenza % sul fatturato e sul costo medio per pasto</a:t>
            </a:r>
          </a:p>
        </p:txBody>
      </p:sp>
    </p:spTree>
    <p:extLst>
      <p:ext uri="{BB962C8B-B14F-4D97-AF65-F5344CB8AC3E}">
        <p14:creationId xmlns:p14="http://schemas.microsoft.com/office/powerpoint/2010/main" val="275833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4B3718C2-5221-4F86-3828-2580A1070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63449"/>
              </p:ext>
            </p:extLst>
          </p:nvPr>
        </p:nvGraphicFramePr>
        <p:xfrm>
          <a:off x="111025" y="2469002"/>
          <a:ext cx="5337668" cy="191999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41073">
                  <a:extLst>
                    <a:ext uri="{9D8B030D-6E8A-4147-A177-3AD203B41FA5}">
                      <a16:colId xmlns:a16="http://schemas.microsoft.com/office/drawing/2014/main" val="3789439448"/>
                    </a:ext>
                  </a:extLst>
                </a:gridCol>
                <a:gridCol w="1377047">
                  <a:extLst>
                    <a:ext uri="{9D8B030D-6E8A-4147-A177-3AD203B41FA5}">
                      <a16:colId xmlns:a16="http://schemas.microsoft.com/office/drawing/2014/main" val="597523135"/>
                    </a:ext>
                  </a:extLst>
                </a:gridCol>
                <a:gridCol w="1509774">
                  <a:extLst>
                    <a:ext uri="{9D8B030D-6E8A-4147-A177-3AD203B41FA5}">
                      <a16:colId xmlns:a16="http://schemas.microsoft.com/office/drawing/2014/main" val="2696741385"/>
                    </a:ext>
                  </a:extLst>
                </a:gridCol>
                <a:gridCol w="1509774">
                  <a:extLst>
                    <a:ext uri="{9D8B030D-6E8A-4147-A177-3AD203B41FA5}">
                      <a16:colId xmlns:a16="http://schemas.microsoft.com/office/drawing/2014/main" val="4169548270"/>
                    </a:ext>
                  </a:extLst>
                </a:gridCol>
              </a:tblGrid>
              <a:tr h="80747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Costi del gas naturale </a:t>
                      </a:r>
                      <a:r>
                        <a:rPr lang="it-IT" sz="12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(migliaia)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sul fatturato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sul costo medio pasto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896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9.360€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0,01€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086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40.158€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0,06€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62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134.975€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0,19€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4329320"/>
                  </a:ext>
                </a:extLst>
              </a:tr>
            </a:tbl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AFC450A0-3527-C83E-8AED-8D6862CF7BE1}"/>
              </a:ext>
            </a:extLst>
          </p:cNvPr>
          <p:cNvGrpSpPr/>
          <p:nvPr/>
        </p:nvGrpSpPr>
        <p:grpSpPr>
          <a:xfrm>
            <a:off x="5621517" y="1675615"/>
            <a:ext cx="6570483" cy="3506771"/>
            <a:chOff x="2432115" y="585947"/>
            <a:chExt cx="6570483" cy="3506771"/>
          </a:xfrm>
        </p:grpSpPr>
        <p:graphicFrame>
          <p:nvGraphicFramePr>
            <p:cNvPr id="3" name="Grafico 2">
              <a:extLst>
                <a:ext uri="{FF2B5EF4-FFF2-40B4-BE49-F238E27FC236}">
                  <a16:creationId xmlns:a16="http://schemas.microsoft.com/office/drawing/2014/main" id="{4D89906C-AD10-4BE1-BC2B-34EF774FBE6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53312538"/>
                </p:ext>
              </p:extLst>
            </p:nvPr>
          </p:nvGraphicFramePr>
          <p:xfrm>
            <a:off x="2432115" y="585947"/>
            <a:ext cx="6570483" cy="350677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4" name="Immagine 3">
              <a:extLst>
                <a:ext uri="{FF2B5EF4-FFF2-40B4-BE49-F238E27FC236}">
                  <a16:creationId xmlns:a16="http://schemas.microsoft.com/office/drawing/2014/main" id="{C05A8671-EE31-A1DF-6DDC-A56749D96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8595" y="3455884"/>
              <a:ext cx="2276793" cy="266737"/>
            </a:xfrm>
            <a:prstGeom prst="rect">
              <a:avLst/>
            </a:prstGeom>
          </p:spPr>
        </p:pic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AB14807-169D-E9AB-45AB-A83DDD329152}"/>
              </a:ext>
            </a:extLst>
          </p:cNvPr>
          <p:cNvSpPr txBox="1"/>
          <p:nvPr/>
        </p:nvSpPr>
        <p:spPr>
          <a:xfrm>
            <a:off x="2926303" y="327964"/>
            <a:ext cx="584461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Costi per il gas naturale: incidenza % sul fatturato e sul costo medio per pasto</a:t>
            </a:r>
          </a:p>
        </p:txBody>
      </p:sp>
    </p:spTree>
    <p:extLst>
      <p:ext uri="{BB962C8B-B14F-4D97-AF65-F5344CB8AC3E}">
        <p14:creationId xmlns:p14="http://schemas.microsoft.com/office/powerpoint/2010/main" val="3653048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F5C3D3ED-88E9-24F7-DA94-1612147882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953591"/>
              </p:ext>
            </p:extLst>
          </p:nvPr>
        </p:nvGraphicFramePr>
        <p:xfrm>
          <a:off x="1687398" y="904776"/>
          <a:ext cx="8908329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894D3CFA-986F-5BF3-29C9-30FBCD3D5DC2}"/>
              </a:ext>
            </a:extLst>
          </p:cNvPr>
          <p:cNvSpPr txBox="1"/>
          <p:nvPr/>
        </p:nvSpPr>
        <p:spPr>
          <a:xfrm>
            <a:off x="2985155" y="141403"/>
            <a:ext cx="584461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Andamento dell’indice dei prezzi all’ingrosso nella agricoltura (Base 2010=100)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9BAD4F-532A-943C-7AA6-357EE21B7C90}"/>
              </a:ext>
            </a:extLst>
          </p:cNvPr>
          <p:cNvSpPr txBox="1"/>
          <p:nvPr/>
        </p:nvSpPr>
        <p:spPr>
          <a:xfrm>
            <a:off x="89556" y="6454987"/>
            <a:ext cx="2971014" cy="24622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Century Gothic" panose="020B0502020202020204" pitchFamily="34" charset="0"/>
              </a:rPr>
              <a:t>Fonte: nostre elaborazione su dati Ismea</a:t>
            </a:r>
          </a:p>
        </p:txBody>
      </p:sp>
    </p:spTree>
    <p:extLst>
      <p:ext uri="{BB962C8B-B14F-4D97-AF65-F5344CB8AC3E}">
        <p14:creationId xmlns:p14="http://schemas.microsoft.com/office/powerpoint/2010/main" val="374041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3">
            <a:extLst>
              <a:ext uri="{FF2B5EF4-FFF2-40B4-BE49-F238E27FC236}">
                <a16:creationId xmlns:a16="http://schemas.microsoft.com/office/drawing/2014/main" id="{921BA4D4-11CD-1685-CE67-437EFA17B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47848"/>
              </p:ext>
            </p:extLst>
          </p:nvPr>
        </p:nvGraphicFramePr>
        <p:xfrm>
          <a:off x="3427165" y="2654422"/>
          <a:ext cx="5149132" cy="154915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907833">
                  <a:extLst>
                    <a:ext uri="{9D8B030D-6E8A-4147-A177-3AD203B41FA5}">
                      <a16:colId xmlns:a16="http://schemas.microsoft.com/office/drawing/2014/main" val="3789439448"/>
                    </a:ext>
                  </a:extLst>
                </a:gridCol>
                <a:gridCol w="1328407">
                  <a:extLst>
                    <a:ext uri="{9D8B030D-6E8A-4147-A177-3AD203B41FA5}">
                      <a16:colId xmlns:a16="http://schemas.microsoft.com/office/drawing/2014/main" val="597523135"/>
                    </a:ext>
                  </a:extLst>
                </a:gridCol>
                <a:gridCol w="1456446">
                  <a:extLst>
                    <a:ext uri="{9D8B030D-6E8A-4147-A177-3AD203B41FA5}">
                      <a16:colId xmlns:a16="http://schemas.microsoft.com/office/drawing/2014/main" val="2696741385"/>
                    </a:ext>
                  </a:extLst>
                </a:gridCol>
                <a:gridCol w="1456446">
                  <a:extLst>
                    <a:ext uri="{9D8B030D-6E8A-4147-A177-3AD203B41FA5}">
                      <a16:colId xmlns:a16="http://schemas.microsoft.com/office/drawing/2014/main" val="1807307767"/>
                    </a:ext>
                  </a:extLst>
                </a:gridCol>
              </a:tblGrid>
              <a:tr h="80747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Costo delle derrate </a:t>
                      </a:r>
                      <a:r>
                        <a:rPr lang="it-IT" sz="11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(migliaia)</a:t>
                      </a:r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percentuale sul totale dei costi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sul costo medio pasto</a:t>
                      </a:r>
                      <a:endParaRPr lang="it-IT" sz="14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896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1.100.833€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32,2%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1,45€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622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1.362.727€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1,79€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432932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BA1F52B-B56C-39B6-E64A-A9EAD5666FC1}"/>
              </a:ext>
            </a:extLst>
          </p:cNvPr>
          <p:cNvSpPr txBox="1"/>
          <p:nvPr/>
        </p:nvSpPr>
        <p:spPr>
          <a:xfrm>
            <a:off x="3079423" y="484449"/>
            <a:ext cx="5844616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Costi per le materie prime alimentari: incidenza % sul totale dei costi e sul costo medio per pasto</a:t>
            </a:r>
          </a:p>
        </p:txBody>
      </p:sp>
    </p:spTree>
    <p:extLst>
      <p:ext uri="{BB962C8B-B14F-4D97-AF65-F5344CB8AC3E}">
        <p14:creationId xmlns:p14="http://schemas.microsoft.com/office/powerpoint/2010/main" val="68994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2FA592EF-048F-D5FC-35F2-CC03D8DB6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681284"/>
              </p:ext>
            </p:extLst>
          </p:nvPr>
        </p:nvGraphicFramePr>
        <p:xfrm>
          <a:off x="3027573" y="2051587"/>
          <a:ext cx="6136851" cy="27548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03966">
                  <a:extLst>
                    <a:ext uri="{9D8B030D-6E8A-4147-A177-3AD203B41FA5}">
                      <a16:colId xmlns:a16="http://schemas.microsoft.com/office/drawing/2014/main" val="3789439448"/>
                    </a:ext>
                  </a:extLst>
                </a:gridCol>
                <a:gridCol w="1042553">
                  <a:extLst>
                    <a:ext uri="{9D8B030D-6E8A-4147-A177-3AD203B41FA5}">
                      <a16:colId xmlns:a16="http://schemas.microsoft.com/office/drawing/2014/main" val="2696741385"/>
                    </a:ext>
                  </a:extLst>
                </a:gridCol>
                <a:gridCol w="995166">
                  <a:extLst>
                    <a:ext uri="{9D8B030D-6E8A-4147-A177-3AD203B41FA5}">
                      <a16:colId xmlns:a16="http://schemas.microsoft.com/office/drawing/2014/main" val="4169548270"/>
                    </a:ext>
                  </a:extLst>
                </a:gridCol>
                <a:gridCol w="995166">
                  <a:extLst>
                    <a:ext uri="{9D8B030D-6E8A-4147-A177-3AD203B41FA5}">
                      <a16:colId xmlns:a16="http://schemas.microsoft.com/office/drawing/2014/main" val="636576742"/>
                    </a:ext>
                  </a:extLst>
                </a:gridCol>
              </a:tblGrid>
              <a:tr h="628715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2021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2022</a:t>
                      </a:r>
                      <a:endParaRPr lang="it-IT" sz="16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Δ 22/21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9896764"/>
                  </a:ext>
                </a:extLst>
              </a:tr>
              <a:tr h="70870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percentuale del costo del gas ed elettricità sul totale dei costi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3,9%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+207,7%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086570"/>
                  </a:ext>
                </a:extLst>
              </a:tr>
              <a:tr h="70870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percentuale del costo delle derrate sul totale dei costi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32,2%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+23,9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622630"/>
                  </a:ext>
                </a:extLst>
              </a:tr>
              <a:tr h="70870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Incidenza delle tre voci di costo sul totale dei costi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00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36,1%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51,9%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+43,7%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4329320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87248B84-11AF-D2D3-EE67-6875C66BE585}"/>
              </a:ext>
            </a:extLst>
          </p:cNvPr>
          <p:cNvSpPr txBox="1"/>
          <p:nvPr/>
        </p:nvSpPr>
        <p:spPr>
          <a:xfrm>
            <a:off x="2987510" y="669304"/>
            <a:ext cx="621697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Incidenza percentuali dei costi considerati sul totale dei costi</a:t>
            </a:r>
          </a:p>
        </p:txBody>
      </p:sp>
    </p:spTree>
    <p:extLst>
      <p:ext uri="{BB962C8B-B14F-4D97-AF65-F5344CB8AC3E}">
        <p14:creationId xmlns:p14="http://schemas.microsoft.com/office/powerpoint/2010/main" val="913951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B1753C24-F181-EA9C-6155-AE1319EE43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326807"/>
              </p:ext>
            </p:extLst>
          </p:nvPr>
        </p:nvGraphicFramePr>
        <p:xfrm>
          <a:off x="1599414" y="999241"/>
          <a:ext cx="8993171" cy="4583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58B94BB-E329-0064-C33D-2CA1B551FC42}"/>
              </a:ext>
            </a:extLst>
          </p:cNvPr>
          <p:cNvSpPr txBox="1"/>
          <p:nvPr/>
        </p:nvSpPr>
        <p:spPr>
          <a:xfrm>
            <a:off x="2493389" y="414781"/>
            <a:ext cx="7205220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Indice dei prezzi al consumo (NIC): variazioni annue in percentuale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7E8DC3F-9034-4640-B2E0-B42EAFA2F097}"/>
              </a:ext>
            </a:extLst>
          </p:cNvPr>
          <p:cNvSpPr txBox="1"/>
          <p:nvPr/>
        </p:nvSpPr>
        <p:spPr>
          <a:xfrm>
            <a:off x="89556" y="6454987"/>
            <a:ext cx="2681924" cy="25391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entury Gothic" panose="020B0502020202020204" pitchFamily="34" charset="0"/>
              </a:rPr>
              <a:t>Fonte: nostre elaborazione su dati Istat</a:t>
            </a:r>
          </a:p>
        </p:txBody>
      </p:sp>
    </p:spTree>
    <p:extLst>
      <p:ext uri="{BB962C8B-B14F-4D97-AF65-F5344CB8AC3E}">
        <p14:creationId xmlns:p14="http://schemas.microsoft.com/office/powerpoint/2010/main" val="3750371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BF6865A1-AA7A-0B60-0D80-673C9682AF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789593"/>
              </p:ext>
            </p:extLst>
          </p:nvPr>
        </p:nvGraphicFramePr>
        <p:xfrm>
          <a:off x="2479250" y="1681506"/>
          <a:ext cx="6589336" cy="349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9AAB026-CA09-B29B-39FC-79317EB1F2DF}"/>
              </a:ext>
            </a:extLst>
          </p:cNvPr>
          <p:cNvSpPr txBox="1"/>
          <p:nvPr/>
        </p:nvSpPr>
        <p:spPr>
          <a:xfrm>
            <a:off x="89556" y="6454987"/>
            <a:ext cx="1230197" cy="2616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entury Gothic" panose="020B0502020202020204" pitchFamily="34" charset="0"/>
              </a:rPr>
              <a:t>Fonte: dati Istat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C45105B5-C940-FDC3-118B-DFF4312D07C8}"/>
              </a:ext>
            </a:extLst>
          </p:cNvPr>
          <p:cNvGrpSpPr/>
          <p:nvPr/>
        </p:nvGrpSpPr>
        <p:grpSpPr>
          <a:xfrm>
            <a:off x="2493387" y="414781"/>
            <a:ext cx="7536732" cy="600164"/>
            <a:chOff x="2493387" y="414781"/>
            <a:chExt cx="7536732" cy="600164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14816A74-69C0-1823-12C3-CC7933DC7D2E}"/>
                </a:ext>
              </a:extLst>
            </p:cNvPr>
            <p:cNvSpPr txBox="1"/>
            <p:nvPr/>
          </p:nvSpPr>
          <p:spPr>
            <a:xfrm>
              <a:off x="2493388" y="414781"/>
              <a:ext cx="7536731" cy="338554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Indice dei prezzi al consumo (NIC) per divisione di spesa (Base 2015=100)</a:t>
              </a:r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C9FC8663-E0AE-E6BF-4272-603720B51240}"/>
                </a:ext>
              </a:extLst>
            </p:cNvPr>
            <p:cNvSpPr txBox="1"/>
            <p:nvPr/>
          </p:nvSpPr>
          <p:spPr>
            <a:xfrm>
              <a:off x="2493387" y="753335"/>
              <a:ext cx="753673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050" dirty="0">
                  <a:latin typeface="Century Gothic" panose="020B0502020202020204" pitchFamily="34" charset="0"/>
                </a:rPr>
                <a:t>Agosto 2022, variazioni percentuali tendenziali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559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AB892858-0F91-DBF9-10E2-27A38D238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847219"/>
              </p:ext>
            </p:extLst>
          </p:nvPr>
        </p:nvGraphicFramePr>
        <p:xfrm>
          <a:off x="2111448" y="1902323"/>
          <a:ext cx="8210902" cy="322505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92906">
                  <a:extLst>
                    <a:ext uri="{9D8B030D-6E8A-4147-A177-3AD203B41FA5}">
                      <a16:colId xmlns:a16="http://schemas.microsoft.com/office/drawing/2014/main" val="1560310363"/>
                    </a:ext>
                  </a:extLst>
                </a:gridCol>
                <a:gridCol w="1310326">
                  <a:extLst>
                    <a:ext uri="{9D8B030D-6E8A-4147-A177-3AD203B41FA5}">
                      <a16:colId xmlns:a16="http://schemas.microsoft.com/office/drawing/2014/main" val="589689656"/>
                    </a:ext>
                  </a:extLst>
                </a:gridCol>
                <a:gridCol w="1178351">
                  <a:extLst>
                    <a:ext uri="{9D8B030D-6E8A-4147-A177-3AD203B41FA5}">
                      <a16:colId xmlns:a16="http://schemas.microsoft.com/office/drawing/2014/main" val="1214373757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2987218893"/>
                    </a:ext>
                  </a:extLst>
                </a:gridCol>
                <a:gridCol w="1272618">
                  <a:extLst>
                    <a:ext uri="{9D8B030D-6E8A-4147-A177-3AD203B41FA5}">
                      <a16:colId xmlns:a16="http://schemas.microsoft.com/office/drawing/2014/main" val="923550071"/>
                    </a:ext>
                  </a:extLst>
                </a:gridCol>
                <a:gridCol w="1121790">
                  <a:extLst>
                    <a:ext uri="{9D8B030D-6E8A-4147-A177-3AD203B41FA5}">
                      <a16:colId xmlns:a16="http://schemas.microsoft.com/office/drawing/2014/main" val="3404254170"/>
                    </a:ext>
                  </a:extLst>
                </a:gridCol>
              </a:tblGrid>
              <a:tr h="516703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acquisiti al 30/06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2022¹</a:t>
                      </a:r>
                      <a:endParaRPr lang="it-IT" i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4709255"/>
                  </a:ext>
                </a:extLst>
              </a:tr>
              <a:tr h="57357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scolastica e universitaria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1.361.429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673.907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1.058.708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1.189.730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1.231.727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023216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1.258.658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1.079.929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1.100.447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1.138.468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1.169.390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546471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1.198.013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720.006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891.727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932.087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986.446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1044735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284.755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241.757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257.955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265.903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267.317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791041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4.102.855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2.715.599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3.308.838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3.526.188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3.654.881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4954374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63FB0C51-DD1B-0B42-3249-51D48356FA83}"/>
              </a:ext>
            </a:extLst>
          </p:cNvPr>
          <p:cNvSpPr txBox="1"/>
          <p:nvPr/>
        </p:nvSpPr>
        <p:spPr>
          <a:xfrm>
            <a:off x="5710606" y="3384044"/>
            <a:ext cx="101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>
                <a:latin typeface="Century Gothic" panose="020B0502020202020204" pitchFamily="34" charset="0"/>
              </a:rPr>
              <a:t>¹ Previsioni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26F757-4E0B-2FB8-2229-18E0FD7FE11E}"/>
              </a:ext>
            </a:extLst>
          </p:cNvPr>
          <p:cNvSpPr txBox="1"/>
          <p:nvPr/>
        </p:nvSpPr>
        <p:spPr>
          <a:xfrm>
            <a:off x="2085703" y="322216"/>
            <a:ext cx="80205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Evoluzione dei ricavi delle vendite 2019-2022 (migliaia di €)</a:t>
            </a:r>
          </a:p>
        </p:txBody>
      </p:sp>
    </p:spTree>
    <p:extLst>
      <p:ext uri="{BB962C8B-B14F-4D97-AF65-F5344CB8AC3E}">
        <p14:creationId xmlns:p14="http://schemas.microsoft.com/office/powerpoint/2010/main" val="2478591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492A2070-F459-FE48-C997-0B29C021E6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965470"/>
              </p:ext>
            </p:extLst>
          </p:nvPr>
        </p:nvGraphicFramePr>
        <p:xfrm>
          <a:off x="344078" y="19397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1F26ABA2-976A-257A-41FB-D165ED77B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258558"/>
              </p:ext>
            </p:extLst>
          </p:nvPr>
        </p:nvGraphicFramePr>
        <p:xfrm>
          <a:off x="5498116" y="1653394"/>
          <a:ext cx="5935745" cy="3315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4EB05F-928C-29E9-6D05-EA3AD3A77397}"/>
              </a:ext>
            </a:extLst>
          </p:cNvPr>
          <p:cNvSpPr txBox="1"/>
          <p:nvPr/>
        </p:nvSpPr>
        <p:spPr>
          <a:xfrm>
            <a:off x="344078" y="197964"/>
            <a:ext cx="406766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Inflazione acquisita ad agosto 2022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091A8C7-1322-CE44-9555-450C654B25DF}"/>
              </a:ext>
            </a:extLst>
          </p:cNvPr>
          <p:cNvSpPr txBox="1"/>
          <p:nvPr/>
        </p:nvSpPr>
        <p:spPr>
          <a:xfrm>
            <a:off x="89556" y="6454987"/>
            <a:ext cx="2672498" cy="2616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sz="1050" dirty="0">
                <a:latin typeface="Century Gothic" panose="020B0502020202020204" pitchFamily="34" charset="0"/>
              </a:rPr>
              <a:t>Fonte: nostre elaborazione su dati Istat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87B1C46-8700-571F-7D09-73B7E0C40FBB}"/>
              </a:ext>
            </a:extLst>
          </p:cNvPr>
          <p:cNvSpPr txBox="1"/>
          <p:nvPr/>
        </p:nvSpPr>
        <p:spPr>
          <a:xfrm>
            <a:off x="5912178" y="131977"/>
            <a:ext cx="4648199" cy="584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Variazione dei prezzi nei settori della ristorazione da inizio anno </a:t>
            </a:r>
            <a:r>
              <a:rPr lang="it-IT" sz="1200" dirty="0">
                <a:latin typeface="Century Gothic" panose="020B0502020202020204" pitchFamily="34" charset="0"/>
              </a:rPr>
              <a:t>(variazioni tendenziali)</a:t>
            </a:r>
            <a:endParaRPr lang="it-IT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88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>
            <a:extLst>
              <a:ext uri="{FF2B5EF4-FFF2-40B4-BE49-F238E27FC236}">
                <a16:creationId xmlns:a16="http://schemas.microsoft.com/office/drawing/2014/main" id="{24F28BF2-A0DA-87EF-0681-941B3B2D2B8C}"/>
              </a:ext>
            </a:extLst>
          </p:cNvPr>
          <p:cNvGrpSpPr/>
          <p:nvPr/>
        </p:nvGrpSpPr>
        <p:grpSpPr>
          <a:xfrm>
            <a:off x="4059045" y="445061"/>
            <a:ext cx="6768790" cy="5864089"/>
            <a:chOff x="2810108" y="390293"/>
            <a:chExt cx="6768790" cy="5864089"/>
          </a:xfrm>
        </p:grpSpPr>
        <p:graphicFrame>
          <p:nvGraphicFramePr>
            <p:cNvPr id="4" name="Grafico 3">
              <a:extLst>
                <a:ext uri="{FF2B5EF4-FFF2-40B4-BE49-F238E27FC236}">
                  <a16:creationId xmlns:a16="http://schemas.microsoft.com/office/drawing/2014/main" id="{338545EC-F140-4CD6-A046-A6B18388D53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810108" y="390293"/>
            <a:ext cx="6768790" cy="58640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B3C6189B-CC5A-00D5-6A1E-43C5376660C0}"/>
                </a:ext>
              </a:extLst>
            </p:cNvPr>
            <p:cNvSpPr txBox="1"/>
            <p:nvPr/>
          </p:nvSpPr>
          <p:spPr>
            <a:xfrm>
              <a:off x="4466238" y="2307636"/>
              <a:ext cx="897500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latin typeface="Century Gothic" panose="020B0502020202020204" pitchFamily="34" charset="0"/>
                </a:rPr>
                <a:t>31,4%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C8AA2D79-A7BA-A42D-8BA2-12E5D6783525}"/>
                </a:ext>
              </a:extLst>
            </p:cNvPr>
            <p:cNvSpPr txBox="1"/>
            <p:nvPr/>
          </p:nvSpPr>
          <p:spPr>
            <a:xfrm>
              <a:off x="7484501" y="798504"/>
              <a:ext cx="897500" cy="40011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latin typeface="Century Gothic" panose="020B0502020202020204" pitchFamily="34" charset="0"/>
                </a:rPr>
                <a:t>48,4%</a:t>
              </a:r>
            </a:p>
          </p:txBody>
        </p: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CC7F41E-A975-EF43-2074-2DC582D52567}"/>
              </a:ext>
            </a:extLst>
          </p:cNvPr>
          <p:cNvSpPr txBox="1"/>
          <p:nvPr/>
        </p:nvSpPr>
        <p:spPr>
          <a:xfrm>
            <a:off x="289932" y="445061"/>
            <a:ext cx="3395100" cy="13234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L’incidenza percentuale dei costi di materie prime alimentari, elettricità e gas metano sul prezzo di un singolo pasto nel 2019 e nel 2022</a:t>
            </a:r>
          </a:p>
        </p:txBody>
      </p:sp>
    </p:spTree>
    <p:extLst>
      <p:ext uri="{BB962C8B-B14F-4D97-AF65-F5344CB8AC3E}">
        <p14:creationId xmlns:p14="http://schemas.microsoft.com/office/powerpoint/2010/main" val="1621274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>
            <a:extLst>
              <a:ext uri="{FF2B5EF4-FFF2-40B4-BE49-F238E27FC236}">
                <a16:creationId xmlns:a16="http://schemas.microsoft.com/office/drawing/2014/main" id="{A666F0F4-D7F9-E07E-5EDB-077B92E8AA46}"/>
              </a:ext>
            </a:extLst>
          </p:cNvPr>
          <p:cNvGrpSpPr/>
          <p:nvPr/>
        </p:nvGrpSpPr>
        <p:grpSpPr>
          <a:xfrm>
            <a:off x="4195158" y="769714"/>
            <a:ext cx="6794693" cy="5318571"/>
            <a:chOff x="2988527" y="545518"/>
            <a:chExt cx="6794693" cy="5318571"/>
          </a:xfrm>
        </p:grpSpPr>
        <p:graphicFrame>
          <p:nvGraphicFramePr>
            <p:cNvPr id="4" name="Grafico 3">
              <a:extLst>
                <a:ext uri="{FF2B5EF4-FFF2-40B4-BE49-F238E27FC236}">
                  <a16:creationId xmlns:a16="http://schemas.microsoft.com/office/drawing/2014/main" id="{5B4F6A42-A8EC-7EA2-7CCC-5B9137691C6F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2988527" y="602166"/>
            <a:ext cx="6794693" cy="52619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BA1CFF5E-0789-0B46-F45B-6ABA66A0D454}"/>
                </a:ext>
              </a:extLst>
            </p:cNvPr>
            <p:cNvSpPr txBox="1"/>
            <p:nvPr/>
          </p:nvSpPr>
          <p:spPr>
            <a:xfrm>
              <a:off x="4352425" y="1960776"/>
              <a:ext cx="860597" cy="40011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latin typeface="Century Gothic" panose="020B0502020202020204" pitchFamily="34" charset="0"/>
                </a:rPr>
                <a:t>1,50€</a:t>
              </a:r>
            </a:p>
          </p:txBody>
        </p:sp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89C53667-2250-FF94-9EF8-62FB3A4270DE}"/>
                </a:ext>
              </a:extLst>
            </p:cNvPr>
            <p:cNvSpPr txBox="1"/>
            <p:nvPr/>
          </p:nvSpPr>
          <p:spPr>
            <a:xfrm>
              <a:off x="7610841" y="545518"/>
              <a:ext cx="845002" cy="400110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t-IT" sz="2000" dirty="0">
                  <a:latin typeface="Century Gothic" panose="020B0502020202020204" pitchFamily="34" charset="0"/>
                </a:rPr>
                <a:t>2,33€</a:t>
              </a:r>
            </a:p>
          </p:txBody>
        </p: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0B05B95-46F1-1F26-FC1F-E0AAFFDD658A}"/>
              </a:ext>
            </a:extLst>
          </p:cNvPr>
          <p:cNvSpPr txBox="1"/>
          <p:nvPr/>
        </p:nvSpPr>
        <p:spPr>
          <a:xfrm>
            <a:off x="496728" y="445061"/>
            <a:ext cx="3188304" cy="132343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Il costo delle materie prime alimentari, dell’energia elettrica e del gas per la produzione di un singolo pasto nel 2019 e 2022 </a:t>
            </a:r>
          </a:p>
        </p:txBody>
      </p:sp>
    </p:spTree>
    <p:extLst>
      <p:ext uri="{BB962C8B-B14F-4D97-AF65-F5344CB8AC3E}">
        <p14:creationId xmlns:p14="http://schemas.microsoft.com/office/powerpoint/2010/main" val="912245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4">
            <a:extLst>
              <a:ext uri="{FF2B5EF4-FFF2-40B4-BE49-F238E27FC236}">
                <a16:creationId xmlns:a16="http://schemas.microsoft.com/office/drawing/2014/main" id="{0B172C77-F7D2-89D3-CA73-65DB5E97E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73838"/>
              </p:ext>
            </p:extLst>
          </p:nvPr>
        </p:nvGraphicFramePr>
        <p:xfrm>
          <a:off x="1800365" y="1651334"/>
          <a:ext cx="8591271" cy="355533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27600">
                  <a:extLst>
                    <a:ext uri="{9D8B030D-6E8A-4147-A177-3AD203B41FA5}">
                      <a16:colId xmlns:a16="http://schemas.microsoft.com/office/drawing/2014/main" val="1560310363"/>
                    </a:ext>
                  </a:extLst>
                </a:gridCol>
                <a:gridCol w="1171157">
                  <a:extLst>
                    <a:ext uri="{9D8B030D-6E8A-4147-A177-3AD203B41FA5}">
                      <a16:colId xmlns:a16="http://schemas.microsoft.com/office/drawing/2014/main" val="589689656"/>
                    </a:ext>
                  </a:extLst>
                </a:gridCol>
                <a:gridCol w="1151309">
                  <a:extLst>
                    <a:ext uri="{9D8B030D-6E8A-4147-A177-3AD203B41FA5}">
                      <a16:colId xmlns:a16="http://schemas.microsoft.com/office/drawing/2014/main" val="1214373757"/>
                    </a:ext>
                  </a:extLst>
                </a:gridCol>
                <a:gridCol w="1508610">
                  <a:extLst>
                    <a:ext uri="{9D8B030D-6E8A-4147-A177-3AD203B41FA5}">
                      <a16:colId xmlns:a16="http://schemas.microsoft.com/office/drawing/2014/main" val="2987218893"/>
                    </a:ext>
                  </a:extLst>
                </a:gridCol>
                <a:gridCol w="1458985">
                  <a:extLst>
                    <a:ext uri="{9D8B030D-6E8A-4147-A177-3AD203B41FA5}">
                      <a16:colId xmlns:a16="http://schemas.microsoft.com/office/drawing/2014/main" val="923550071"/>
                    </a:ext>
                  </a:extLst>
                </a:gridCol>
                <a:gridCol w="1173610">
                  <a:extLst>
                    <a:ext uri="{9D8B030D-6E8A-4147-A177-3AD203B41FA5}">
                      <a16:colId xmlns:a16="http://schemas.microsoft.com/office/drawing/2014/main" val="3404254170"/>
                    </a:ext>
                  </a:extLst>
                </a:gridCol>
              </a:tblGrid>
              <a:tr h="392698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2021/2022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40936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2019/2020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2020/2021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1° semestre ‘21/’22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acquisita al 30/06/22</a:t>
                      </a:r>
                      <a:endParaRPr lang="it-IT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Annuale prevista</a:t>
                      </a:r>
                      <a:endParaRPr lang="it-IT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709255"/>
                  </a:ext>
                </a:extLst>
              </a:tr>
              <a:tr h="57357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scolastica e universitaria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-50,5%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57,1%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19,1%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12,4%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4023216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-14,2%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546471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-39,9%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13,9%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10,6%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1044735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-15,1%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5,4%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7791041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-33,8%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21,8%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13,3%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6,6%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95437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533094-52D0-DB83-53AC-C93AE77C3FE3}"/>
              </a:ext>
            </a:extLst>
          </p:cNvPr>
          <p:cNvSpPr txBox="1"/>
          <p:nvPr/>
        </p:nvSpPr>
        <p:spPr>
          <a:xfrm>
            <a:off x="1947896" y="443059"/>
            <a:ext cx="80677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Variazioni annuali dei ricavi delle vendite 2019-2022 </a:t>
            </a:r>
            <a:r>
              <a:rPr lang="it-IT" sz="1200" dirty="0">
                <a:latin typeface="Century Gothic" panose="020B0502020202020204" pitchFamily="34" charset="0"/>
              </a:rPr>
              <a:t>(valori percentuali)</a:t>
            </a:r>
            <a:endParaRPr lang="it-I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9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4">
            <a:extLst>
              <a:ext uri="{FF2B5EF4-FFF2-40B4-BE49-F238E27FC236}">
                <a16:creationId xmlns:a16="http://schemas.microsoft.com/office/drawing/2014/main" id="{94EE7A37-EC98-2A0E-2CF0-FBE6644D0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911705"/>
              </p:ext>
            </p:extLst>
          </p:nvPr>
        </p:nvGraphicFramePr>
        <p:xfrm>
          <a:off x="2016473" y="1846954"/>
          <a:ext cx="8159055" cy="316409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27600">
                  <a:extLst>
                    <a:ext uri="{9D8B030D-6E8A-4147-A177-3AD203B41FA5}">
                      <a16:colId xmlns:a16="http://schemas.microsoft.com/office/drawing/2014/main" val="1560310363"/>
                    </a:ext>
                  </a:extLst>
                </a:gridCol>
                <a:gridCol w="1171157">
                  <a:extLst>
                    <a:ext uri="{9D8B030D-6E8A-4147-A177-3AD203B41FA5}">
                      <a16:colId xmlns:a16="http://schemas.microsoft.com/office/drawing/2014/main" val="589689656"/>
                    </a:ext>
                  </a:extLst>
                </a:gridCol>
                <a:gridCol w="1151309">
                  <a:extLst>
                    <a:ext uri="{9D8B030D-6E8A-4147-A177-3AD203B41FA5}">
                      <a16:colId xmlns:a16="http://schemas.microsoft.com/office/drawing/2014/main" val="1214373757"/>
                    </a:ext>
                  </a:extLst>
                </a:gridCol>
                <a:gridCol w="1218896">
                  <a:extLst>
                    <a:ext uri="{9D8B030D-6E8A-4147-A177-3AD203B41FA5}">
                      <a16:colId xmlns:a16="http://schemas.microsoft.com/office/drawing/2014/main" val="2987218893"/>
                    </a:ext>
                  </a:extLst>
                </a:gridCol>
                <a:gridCol w="1272618">
                  <a:extLst>
                    <a:ext uri="{9D8B030D-6E8A-4147-A177-3AD203B41FA5}">
                      <a16:colId xmlns:a16="http://schemas.microsoft.com/office/drawing/2014/main" val="923550071"/>
                    </a:ext>
                  </a:extLst>
                </a:gridCol>
                <a:gridCol w="1217475">
                  <a:extLst>
                    <a:ext uri="{9D8B030D-6E8A-4147-A177-3AD203B41FA5}">
                      <a16:colId xmlns:a16="http://schemas.microsoft.com/office/drawing/2014/main" val="3404254170"/>
                    </a:ext>
                  </a:extLst>
                </a:gridCol>
              </a:tblGrid>
              <a:tr h="516703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Acquisita al 30/06/22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2022¹</a:t>
                      </a:r>
                      <a:endParaRPr lang="it-IT" i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4709255"/>
                  </a:ext>
                </a:extLst>
              </a:tr>
              <a:tr h="57357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scolastica e universitaria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77,8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87,4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90,5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023216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85,8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87,4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92,9</a:t>
                      </a:r>
                      <a:endParaRPr lang="it-IT" sz="1600" b="0" i="1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546471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60,1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74,4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77,8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82,3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1044735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84,9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90,6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93,4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93,9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791041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66,2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85,9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89,1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495437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FEAB4E-F592-69B2-5ED8-EC823552D9F0}"/>
              </a:ext>
            </a:extLst>
          </p:cNvPr>
          <p:cNvSpPr txBox="1"/>
          <p:nvPr/>
        </p:nvSpPr>
        <p:spPr>
          <a:xfrm>
            <a:off x="1781664" y="386499"/>
            <a:ext cx="9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Percentuale dei ricavi delle vendite per ciascun anno fatto il 2019=100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7AD4A8-4DA1-6390-2E26-9B675963AC54}"/>
              </a:ext>
            </a:extLst>
          </p:cNvPr>
          <p:cNvSpPr txBox="1"/>
          <p:nvPr/>
        </p:nvSpPr>
        <p:spPr>
          <a:xfrm>
            <a:off x="2016473" y="5209766"/>
            <a:ext cx="101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>
                <a:latin typeface="Century Gothic" panose="020B0502020202020204" pitchFamily="34" charset="0"/>
              </a:rPr>
              <a:t>¹ Previsioni </a:t>
            </a:r>
          </a:p>
        </p:txBody>
      </p:sp>
    </p:spTree>
    <p:extLst>
      <p:ext uri="{BB962C8B-B14F-4D97-AF65-F5344CB8AC3E}">
        <p14:creationId xmlns:p14="http://schemas.microsoft.com/office/powerpoint/2010/main" val="29304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93ECA702-956C-ABCA-0525-A7DD087023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957508"/>
              </p:ext>
            </p:extLst>
          </p:nvPr>
        </p:nvGraphicFramePr>
        <p:xfrm>
          <a:off x="1357313" y="1226344"/>
          <a:ext cx="9477375" cy="4405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35D7F0-32FD-4D67-EABC-CE86266D89DD}"/>
              </a:ext>
            </a:extLst>
          </p:cNvPr>
          <p:cNvSpPr txBox="1"/>
          <p:nvPr/>
        </p:nvSpPr>
        <p:spPr>
          <a:xfrm>
            <a:off x="1443871" y="461914"/>
            <a:ext cx="9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Percentuale dei ricavi delle vendite per ciascun anno fatto il 2019=100</a:t>
            </a:r>
          </a:p>
        </p:txBody>
      </p:sp>
    </p:spTree>
    <p:extLst>
      <p:ext uri="{BB962C8B-B14F-4D97-AF65-F5344CB8AC3E}">
        <p14:creationId xmlns:p14="http://schemas.microsoft.com/office/powerpoint/2010/main" val="352975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9DE40A50-B7CD-1ADA-9D9C-C5271A697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346"/>
              </p:ext>
            </p:extLst>
          </p:nvPr>
        </p:nvGraphicFramePr>
        <p:xfrm>
          <a:off x="1484255" y="1550893"/>
          <a:ext cx="8210902" cy="32250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92906">
                  <a:extLst>
                    <a:ext uri="{9D8B030D-6E8A-4147-A177-3AD203B41FA5}">
                      <a16:colId xmlns:a16="http://schemas.microsoft.com/office/drawing/2014/main" val="1560310363"/>
                    </a:ext>
                  </a:extLst>
                </a:gridCol>
                <a:gridCol w="1310326">
                  <a:extLst>
                    <a:ext uri="{9D8B030D-6E8A-4147-A177-3AD203B41FA5}">
                      <a16:colId xmlns:a16="http://schemas.microsoft.com/office/drawing/2014/main" val="589689656"/>
                    </a:ext>
                  </a:extLst>
                </a:gridCol>
                <a:gridCol w="1178351">
                  <a:extLst>
                    <a:ext uri="{9D8B030D-6E8A-4147-A177-3AD203B41FA5}">
                      <a16:colId xmlns:a16="http://schemas.microsoft.com/office/drawing/2014/main" val="1214373757"/>
                    </a:ext>
                  </a:extLst>
                </a:gridCol>
                <a:gridCol w="1234911">
                  <a:extLst>
                    <a:ext uri="{9D8B030D-6E8A-4147-A177-3AD203B41FA5}">
                      <a16:colId xmlns:a16="http://schemas.microsoft.com/office/drawing/2014/main" val="2987218893"/>
                    </a:ext>
                  </a:extLst>
                </a:gridCol>
                <a:gridCol w="1272618">
                  <a:extLst>
                    <a:ext uri="{9D8B030D-6E8A-4147-A177-3AD203B41FA5}">
                      <a16:colId xmlns:a16="http://schemas.microsoft.com/office/drawing/2014/main" val="923550071"/>
                    </a:ext>
                  </a:extLst>
                </a:gridCol>
                <a:gridCol w="1121790">
                  <a:extLst>
                    <a:ext uri="{9D8B030D-6E8A-4147-A177-3AD203B41FA5}">
                      <a16:colId xmlns:a16="http://schemas.microsoft.com/office/drawing/2014/main" val="3404254170"/>
                    </a:ext>
                  </a:extLst>
                </a:gridCol>
              </a:tblGrid>
              <a:tr h="516703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acquisiti al 30/06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2022¹</a:t>
                      </a:r>
                      <a:endParaRPr lang="it-IT" i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4709255"/>
                  </a:ext>
                </a:extLst>
              </a:tr>
              <a:tr h="57357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scolastica e universitaria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304.757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149.361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234.512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263.535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272.837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023216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263.136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224.389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228.428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236.320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242.739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546471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200.589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119.312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147.351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151.451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160.203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1044735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89.622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75.585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80.497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82.978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83.419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791041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858.104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568.647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690.789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734.284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759.198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4954374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79ABC52-8C25-E447-6C3B-D19B3DA3B2D4}"/>
              </a:ext>
            </a:extLst>
          </p:cNvPr>
          <p:cNvSpPr txBox="1"/>
          <p:nvPr/>
        </p:nvSpPr>
        <p:spPr>
          <a:xfrm>
            <a:off x="1481425" y="498903"/>
            <a:ext cx="8210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Evoluzione dei volumi delle vendite 2019-2022 </a:t>
            </a:r>
            <a:r>
              <a:rPr lang="it-IT" sz="1200" dirty="0">
                <a:latin typeface="Century Gothic" panose="020B0502020202020204" pitchFamily="34" charset="0"/>
              </a:rPr>
              <a:t>(migliaia di pasti)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F89EF8D-1DCB-209A-8A02-CACC7DA7286C}"/>
              </a:ext>
            </a:extLst>
          </p:cNvPr>
          <p:cNvSpPr txBox="1"/>
          <p:nvPr/>
        </p:nvSpPr>
        <p:spPr>
          <a:xfrm>
            <a:off x="1484255" y="4870123"/>
            <a:ext cx="101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>
                <a:latin typeface="Century Gothic" panose="020B0502020202020204" pitchFamily="34" charset="0"/>
              </a:rPr>
              <a:t>¹ Previsioni </a:t>
            </a:r>
          </a:p>
        </p:txBody>
      </p:sp>
    </p:spTree>
    <p:extLst>
      <p:ext uri="{BB962C8B-B14F-4D97-AF65-F5344CB8AC3E}">
        <p14:creationId xmlns:p14="http://schemas.microsoft.com/office/powerpoint/2010/main" val="398228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4">
            <a:extLst>
              <a:ext uri="{FF2B5EF4-FFF2-40B4-BE49-F238E27FC236}">
                <a16:creationId xmlns:a16="http://schemas.microsoft.com/office/drawing/2014/main" id="{3200C474-8042-06E8-C94E-00335C9D4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026969"/>
              </p:ext>
            </p:extLst>
          </p:nvPr>
        </p:nvGraphicFramePr>
        <p:xfrm>
          <a:off x="1775696" y="1643504"/>
          <a:ext cx="8424106" cy="357099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89313">
                  <a:extLst>
                    <a:ext uri="{9D8B030D-6E8A-4147-A177-3AD203B41FA5}">
                      <a16:colId xmlns:a16="http://schemas.microsoft.com/office/drawing/2014/main" val="1560310363"/>
                    </a:ext>
                  </a:extLst>
                </a:gridCol>
                <a:gridCol w="1205128">
                  <a:extLst>
                    <a:ext uri="{9D8B030D-6E8A-4147-A177-3AD203B41FA5}">
                      <a16:colId xmlns:a16="http://schemas.microsoft.com/office/drawing/2014/main" val="589689656"/>
                    </a:ext>
                  </a:extLst>
                </a:gridCol>
                <a:gridCol w="1184704">
                  <a:extLst>
                    <a:ext uri="{9D8B030D-6E8A-4147-A177-3AD203B41FA5}">
                      <a16:colId xmlns:a16="http://schemas.microsoft.com/office/drawing/2014/main" val="1214373757"/>
                    </a:ext>
                  </a:extLst>
                </a:gridCol>
                <a:gridCol w="1412530">
                  <a:extLst>
                    <a:ext uri="{9D8B030D-6E8A-4147-A177-3AD203B41FA5}">
                      <a16:colId xmlns:a16="http://schemas.microsoft.com/office/drawing/2014/main" val="2987218893"/>
                    </a:ext>
                  </a:extLst>
                </a:gridCol>
                <a:gridCol w="1282046">
                  <a:extLst>
                    <a:ext uri="{9D8B030D-6E8A-4147-A177-3AD203B41FA5}">
                      <a16:colId xmlns:a16="http://schemas.microsoft.com/office/drawing/2014/main" val="923550071"/>
                    </a:ext>
                  </a:extLst>
                </a:gridCol>
                <a:gridCol w="1150385">
                  <a:extLst>
                    <a:ext uri="{9D8B030D-6E8A-4147-A177-3AD203B41FA5}">
                      <a16:colId xmlns:a16="http://schemas.microsoft.com/office/drawing/2014/main" val="3404254170"/>
                    </a:ext>
                  </a:extLst>
                </a:gridCol>
              </a:tblGrid>
              <a:tr h="408358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2021/2022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it-IT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8745142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2019/2020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2020/2021</a:t>
                      </a:r>
                      <a:endParaRPr lang="it-IT" sz="16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1° semestre ‘21/’22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acquisita al 30/06/22</a:t>
                      </a:r>
                      <a:endParaRPr lang="it-IT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prevista 2021/2022</a:t>
                      </a:r>
                      <a:endParaRPr lang="it-IT" sz="14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4709255"/>
                  </a:ext>
                </a:extLst>
              </a:tr>
              <a:tr h="57357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scolastica e universitaria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-51,0%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57,0%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19,1%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12,4%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023216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-14,7%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1,8%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8,9%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3,5%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546471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-40,5%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23,5%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12,0%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1044735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-15,7%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5,4%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791041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-33,7%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21,5%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12,7%</a:t>
                      </a: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6,3%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4954374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83B088E3-81AD-9F2F-BAA7-FD4C3934987F}"/>
              </a:ext>
            </a:extLst>
          </p:cNvPr>
          <p:cNvSpPr txBox="1"/>
          <p:nvPr/>
        </p:nvSpPr>
        <p:spPr>
          <a:xfrm>
            <a:off x="2030535" y="461914"/>
            <a:ext cx="7188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Variazioni dei volumi delle vendite 2019-2022 </a:t>
            </a:r>
            <a:r>
              <a:rPr lang="it-IT" sz="1200" dirty="0">
                <a:latin typeface="Century Gothic" panose="020B0502020202020204" pitchFamily="34" charset="0"/>
              </a:rPr>
              <a:t>(valori percentuali)</a:t>
            </a:r>
            <a:endParaRPr lang="it-I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19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A1302AAB-6FEC-2210-362E-D810D1EB5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21047"/>
              </p:ext>
            </p:extLst>
          </p:nvPr>
        </p:nvGraphicFramePr>
        <p:xfrm>
          <a:off x="1957142" y="1846954"/>
          <a:ext cx="8129357" cy="31640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27600">
                  <a:extLst>
                    <a:ext uri="{9D8B030D-6E8A-4147-A177-3AD203B41FA5}">
                      <a16:colId xmlns:a16="http://schemas.microsoft.com/office/drawing/2014/main" val="1560310363"/>
                    </a:ext>
                  </a:extLst>
                </a:gridCol>
                <a:gridCol w="1171157">
                  <a:extLst>
                    <a:ext uri="{9D8B030D-6E8A-4147-A177-3AD203B41FA5}">
                      <a16:colId xmlns:a16="http://schemas.microsoft.com/office/drawing/2014/main" val="589689656"/>
                    </a:ext>
                  </a:extLst>
                </a:gridCol>
                <a:gridCol w="1151309">
                  <a:extLst>
                    <a:ext uri="{9D8B030D-6E8A-4147-A177-3AD203B41FA5}">
                      <a16:colId xmlns:a16="http://schemas.microsoft.com/office/drawing/2014/main" val="1214373757"/>
                    </a:ext>
                  </a:extLst>
                </a:gridCol>
                <a:gridCol w="1218896">
                  <a:extLst>
                    <a:ext uri="{9D8B030D-6E8A-4147-A177-3AD203B41FA5}">
                      <a16:colId xmlns:a16="http://schemas.microsoft.com/office/drawing/2014/main" val="2987218893"/>
                    </a:ext>
                  </a:extLst>
                </a:gridCol>
                <a:gridCol w="1206630">
                  <a:extLst>
                    <a:ext uri="{9D8B030D-6E8A-4147-A177-3AD203B41FA5}">
                      <a16:colId xmlns:a16="http://schemas.microsoft.com/office/drawing/2014/main" val="923550071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3404254170"/>
                    </a:ext>
                  </a:extLst>
                </a:gridCol>
              </a:tblGrid>
              <a:tr h="516703">
                <a:tc>
                  <a:txBody>
                    <a:bodyPr/>
                    <a:lstStyle/>
                    <a:p>
                      <a:endParaRPr lang="it-IT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>
                          <a:latin typeface="Century Gothic" panose="020B0502020202020204" pitchFamily="34" charset="0"/>
                        </a:rPr>
                        <a:t>Acquisita al 30/06/22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entury Gothic" panose="020B0502020202020204" pitchFamily="34" charset="0"/>
                        </a:rPr>
                        <a:t>2022¹</a:t>
                      </a:r>
                      <a:endParaRPr lang="it-IT" i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4709255"/>
                  </a:ext>
                </a:extLst>
              </a:tr>
              <a:tr h="573577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scolastica e universitaria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49,0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77,0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023216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socio-sanitaria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85,3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86,8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25464717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Rist.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59,5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1044735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Altre collettività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84,3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89,8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7910414"/>
                  </a:ext>
                </a:extLst>
              </a:tr>
              <a:tr h="516703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entury Gothic" panose="020B0502020202020204" pitchFamily="34" charset="0"/>
                        </a:rPr>
                        <a:t>Totale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66,3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80,5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4954374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896A126-B0E0-0FA7-6500-2EA7B2B4FB34}"/>
              </a:ext>
            </a:extLst>
          </p:cNvPr>
          <p:cNvSpPr txBox="1"/>
          <p:nvPr/>
        </p:nvSpPr>
        <p:spPr>
          <a:xfrm>
            <a:off x="1781664" y="386499"/>
            <a:ext cx="9304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Percentuale dei volumi delle vendite per ciascun anno fatto il 2019=100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82A6B33-671B-7578-F486-BD27938E256A}"/>
              </a:ext>
            </a:extLst>
          </p:cNvPr>
          <p:cNvSpPr txBox="1"/>
          <p:nvPr/>
        </p:nvSpPr>
        <p:spPr>
          <a:xfrm>
            <a:off x="1957142" y="5052412"/>
            <a:ext cx="10125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i="1" dirty="0">
                <a:latin typeface="Century Gothic" panose="020B0502020202020204" pitchFamily="34" charset="0"/>
              </a:rPr>
              <a:t>¹ Previsioni </a:t>
            </a:r>
          </a:p>
        </p:txBody>
      </p:sp>
    </p:spTree>
    <p:extLst>
      <p:ext uri="{BB962C8B-B14F-4D97-AF65-F5344CB8AC3E}">
        <p14:creationId xmlns:p14="http://schemas.microsoft.com/office/powerpoint/2010/main" val="426111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85F4E9F5-B681-57C6-3FFB-C8E239ED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79709"/>
              </p:ext>
            </p:extLst>
          </p:nvPr>
        </p:nvGraphicFramePr>
        <p:xfrm>
          <a:off x="2388497" y="2067499"/>
          <a:ext cx="7415006" cy="27230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27441">
                  <a:extLst>
                    <a:ext uri="{9D8B030D-6E8A-4147-A177-3AD203B41FA5}">
                      <a16:colId xmlns:a16="http://schemas.microsoft.com/office/drawing/2014/main" val="3624681622"/>
                    </a:ext>
                  </a:extLst>
                </a:gridCol>
                <a:gridCol w="1053242">
                  <a:extLst>
                    <a:ext uri="{9D8B030D-6E8A-4147-A177-3AD203B41FA5}">
                      <a16:colId xmlns:a16="http://schemas.microsoft.com/office/drawing/2014/main" val="3781805758"/>
                    </a:ext>
                  </a:extLst>
                </a:gridCol>
                <a:gridCol w="1080959">
                  <a:extLst>
                    <a:ext uri="{9D8B030D-6E8A-4147-A177-3AD203B41FA5}">
                      <a16:colId xmlns:a16="http://schemas.microsoft.com/office/drawing/2014/main" val="3592862418"/>
                    </a:ext>
                  </a:extLst>
                </a:gridCol>
                <a:gridCol w="1099438">
                  <a:extLst>
                    <a:ext uri="{9D8B030D-6E8A-4147-A177-3AD203B41FA5}">
                      <a16:colId xmlns:a16="http://schemas.microsoft.com/office/drawing/2014/main" val="650415852"/>
                    </a:ext>
                  </a:extLst>
                </a:gridCol>
                <a:gridCol w="1164111">
                  <a:extLst>
                    <a:ext uri="{9D8B030D-6E8A-4147-A177-3AD203B41FA5}">
                      <a16:colId xmlns:a16="http://schemas.microsoft.com/office/drawing/2014/main" val="4104854899"/>
                    </a:ext>
                  </a:extLst>
                </a:gridCol>
                <a:gridCol w="989815">
                  <a:extLst>
                    <a:ext uri="{9D8B030D-6E8A-4147-A177-3AD203B41FA5}">
                      <a16:colId xmlns:a16="http://schemas.microsoft.com/office/drawing/2014/main" val="29732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dic-19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dic-20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dic-21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giu-22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Var. ‘22/’21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681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Rist. scolastica e universitaria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39.002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38.300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37.997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37.950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-0,1%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4708951"/>
                  </a:ext>
                </a:extLst>
              </a:tr>
              <a:tr h="44857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Rist. socio-sanitaria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16.712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16.311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16.001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15.947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-0,3%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35805463"/>
                  </a:ext>
                </a:extLst>
              </a:tr>
              <a:tr h="4713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Rist. aziendale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26.662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26.049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25.345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24.788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-2,2%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40316921"/>
                  </a:ext>
                </a:extLst>
              </a:tr>
              <a:tr h="39592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Altre collettività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14.224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13.911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13.758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13.565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-1,4%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5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400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96.600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94.571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93.102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92.249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4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-0,9%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1438917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37039D-F92D-5313-9504-938D29542DF8}"/>
              </a:ext>
            </a:extLst>
          </p:cNvPr>
          <p:cNvSpPr txBox="1"/>
          <p:nvPr/>
        </p:nvSpPr>
        <p:spPr>
          <a:xfrm>
            <a:off x="1558835" y="541074"/>
            <a:ext cx="9074331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Century Gothic" panose="020B0502020202020204" pitchFamily="34" charset="0"/>
              </a:rPr>
              <a:t>N. di dipendenti impiegati per settore di attività e variazione dicembre ‘21 vs giugno ‘22</a:t>
            </a:r>
          </a:p>
        </p:txBody>
      </p:sp>
    </p:spTree>
    <p:extLst>
      <p:ext uri="{BB962C8B-B14F-4D97-AF65-F5344CB8AC3E}">
        <p14:creationId xmlns:p14="http://schemas.microsoft.com/office/powerpoint/2010/main" val="3949262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1229</Words>
  <Application>Microsoft Office PowerPoint</Application>
  <PresentationFormat>Widescreen</PresentationFormat>
  <Paragraphs>496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Tema di Office</vt:lpstr>
      <vt:lpstr>Osservatorio Ristorazione Collettiva e Nutrizione Settembre 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Cataldi</dc:creator>
  <cp:lastModifiedBy>valentina dotta</cp:lastModifiedBy>
  <cp:revision>14</cp:revision>
  <dcterms:created xsi:type="dcterms:W3CDTF">2022-09-01T18:25:23Z</dcterms:created>
  <dcterms:modified xsi:type="dcterms:W3CDTF">2022-10-19T15:12:58Z</dcterms:modified>
</cp:coreProperties>
</file>